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27"/>
  </p:notesMasterIdLst>
  <p:handoutMasterIdLst>
    <p:handoutMasterId r:id="rId28"/>
  </p:handoutMasterIdLst>
  <p:sldIdLst>
    <p:sldId id="592" r:id="rId2"/>
    <p:sldId id="620" r:id="rId3"/>
    <p:sldId id="593" r:id="rId4"/>
    <p:sldId id="625" r:id="rId5"/>
    <p:sldId id="603" r:id="rId6"/>
    <p:sldId id="626" r:id="rId7"/>
    <p:sldId id="657" r:id="rId8"/>
    <p:sldId id="694" r:id="rId9"/>
    <p:sldId id="672" r:id="rId10"/>
    <p:sldId id="693" r:id="rId11"/>
    <p:sldId id="684" r:id="rId12"/>
    <p:sldId id="701" r:id="rId13"/>
    <p:sldId id="668" r:id="rId14"/>
    <p:sldId id="699" r:id="rId15"/>
    <p:sldId id="700" r:id="rId16"/>
    <p:sldId id="698" r:id="rId17"/>
    <p:sldId id="669" r:id="rId18"/>
    <p:sldId id="655" r:id="rId19"/>
    <p:sldId id="687" r:id="rId20"/>
    <p:sldId id="691" r:id="rId21"/>
    <p:sldId id="692" r:id="rId22"/>
    <p:sldId id="671" r:id="rId23"/>
    <p:sldId id="658" r:id="rId24"/>
    <p:sldId id="659" r:id="rId25"/>
    <p:sldId id="641" r:id="rId26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3200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3200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3200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3200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60093"/>
    <a:srgbClr val="CC223A"/>
    <a:srgbClr val="BE2037"/>
    <a:srgbClr val="FF99CC"/>
    <a:srgbClr val="FFCCFF"/>
    <a:srgbClr val="993366"/>
    <a:srgbClr val="CC3399"/>
    <a:srgbClr val="009900"/>
    <a:srgbClr val="FF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46F890A9-2807-4EBB-B81D-B2AA78EC7F39}" styleName="深色樣式 2 - 輔色 5/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D03447BB-5D67-496B-8E87-E561075AD55C}" styleName="深色樣式 1 - 輔色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91" autoAdjust="0"/>
    <p:restoredTop sz="98720" autoAdjust="0"/>
  </p:normalViewPr>
  <p:slideViewPr>
    <p:cSldViewPr>
      <p:cViewPr>
        <p:scale>
          <a:sx n="80" d="100"/>
          <a:sy n="80" d="100"/>
        </p:scale>
        <p:origin x="-1164" y="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302"/>
    </p:cViewPr>
  </p:sorterViewPr>
  <p:notesViewPr>
    <p:cSldViewPr>
      <p:cViewPr varScale="1">
        <p:scale>
          <a:sx n="47" d="100"/>
          <a:sy n="47" d="100"/>
        </p:scale>
        <p:origin x="-3012" y="-114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E1058A-36D1-479E-B403-DEE6AADB1FB5}" type="doc">
      <dgm:prSet loTypeId="urn:microsoft.com/office/officeart/2005/8/layout/vList5" loCatId="list" qsTypeId="urn:microsoft.com/office/officeart/2005/8/quickstyle/3d5" qsCatId="3D" csTypeId="urn:microsoft.com/office/officeart/2005/8/colors/colorful5" csCatId="colorful" phldr="1"/>
      <dgm:spPr>
        <a:scene3d>
          <a:camera prst="orthographicFront" zoom="95000"/>
          <a:lightRig rig="flat" dir="t"/>
        </a:scene3d>
      </dgm:spPr>
      <dgm:t>
        <a:bodyPr/>
        <a:lstStyle/>
        <a:p>
          <a:endParaRPr lang="zh-TW" altLang="en-US"/>
        </a:p>
      </dgm:t>
    </dgm:pt>
    <dgm:pt modelId="{B47E3968-DA85-4B63-A3BC-81456526FAC2}">
      <dgm:prSet phldrT="[文字]"/>
      <dgm:spPr>
        <a:solidFill>
          <a:srgbClr val="00B0F0"/>
        </a:solidFill>
      </dgm:spPr>
      <dgm:t>
        <a:bodyPr/>
        <a:lstStyle/>
        <a:p>
          <a:r>
            <a:rPr lang="zh-TW" altLang="en-US" b="1" dirty="0" smtClean="0">
              <a:latin typeface="微軟正黑體" pitchFamily="34" charset="-120"/>
              <a:ea typeface="微軟正黑體" pitchFamily="34" charset="-120"/>
            </a:rPr>
            <a:t>追求顧客滿意</a:t>
          </a:r>
          <a:endParaRPr lang="zh-TW" altLang="en-US" dirty="0"/>
        </a:p>
      </dgm:t>
    </dgm:pt>
    <dgm:pt modelId="{6F04AC8D-5E3E-4EE0-B479-7A8CAD56411A}" type="parTrans" cxnId="{13C3EFC9-AC9A-42B2-B2F6-04CE43707EAF}">
      <dgm:prSet/>
      <dgm:spPr/>
      <dgm:t>
        <a:bodyPr/>
        <a:lstStyle/>
        <a:p>
          <a:endParaRPr lang="zh-TW" altLang="en-US"/>
        </a:p>
      </dgm:t>
    </dgm:pt>
    <dgm:pt modelId="{67570577-41EA-4E95-A679-E2AD030FF97E}" type="sibTrans" cxnId="{13C3EFC9-AC9A-42B2-B2F6-04CE43707EAF}">
      <dgm:prSet/>
      <dgm:spPr/>
      <dgm:t>
        <a:bodyPr/>
        <a:lstStyle/>
        <a:p>
          <a:endParaRPr lang="zh-TW" altLang="en-US"/>
        </a:p>
      </dgm:t>
    </dgm:pt>
    <dgm:pt modelId="{85AAF9D4-204D-4A3C-8D0D-04394A43AC02}">
      <dgm:prSet phldrT="[文字]"/>
      <dgm:spPr>
        <a:solidFill>
          <a:srgbClr val="FF99CC"/>
        </a:solidFill>
        <a:sp3d/>
      </dgm:spPr>
      <dgm:t>
        <a:bodyPr/>
        <a:lstStyle/>
        <a:p>
          <a:r>
            <a:rPr lang="zh-TW" altLang="en-US" b="1" dirty="0" smtClean="0">
              <a:latin typeface="微軟正黑體" pitchFamily="34" charset="-120"/>
              <a:ea typeface="微軟正黑體" pitchFamily="34" charset="-120"/>
            </a:rPr>
            <a:t>創造企業繁榮</a:t>
          </a:r>
          <a:endParaRPr lang="zh-TW" altLang="en-US" dirty="0"/>
        </a:p>
      </dgm:t>
    </dgm:pt>
    <dgm:pt modelId="{5E263BC8-4B72-460C-99C2-32DA61EE6A95}" type="parTrans" cxnId="{A4E63735-1D32-4982-B03C-D3B7FE6DEAC1}">
      <dgm:prSet/>
      <dgm:spPr/>
      <dgm:t>
        <a:bodyPr/>
        <a:lstStyle/>
        <a:p>
          <a:endParaRPr lang="zh-TW" altLang="en-US"/>
        </a:p>
      </dgm:t>
    </dgm:pt>
    <dgm:pt modelId="{7DED8245-376A-475C-8ED4-089BBF1060A6}" type="sibTrans" cxnId="{A4E63735-1D32-4982-B03C-D3B7FE6DEAC1}">
      <dgm:prSet/>
      <dgm:spPr/>
      <dgm:t>
        <a:bodyPr/>
        <a:lstStyle/>
        <a:p>
          <a:endParaRPr lang="zh-TW" altLang="en-US"/>
        </a:p>
      </dgm:t>
    </dgm:pt>
    <dgm:pt modelId="{F63B52ED-3739-494A-BD64-B4EA417DA6C7}">
      <dgm:prSet phldrT="[文字]"/>
      <dgm:spPr>
        <a:solidFill>
          <a:srgbClr val="FFC000"/>
        </a:solidFill>
        <a:sp3d/>
      </dgm:spPr>
      <dgm:t>
        <a:bodyPr/>
        <a:lstStyle/>
        <a:p>
          <a:r>
            <a:rPr lang="zh-TW" altLang="en-US" b="1" dirty="0" smtClean="0">
              <a:latin typeface="微軟正黑體" pitchFamily="34" charset="-120"/>
              <a:ea typeface="微軟正黑體" pitchFamily="34" charset="-120"/>
            </a:rPr>
            <a:t>貢獻社會福祉</a:t>
          </a:r>
          <a:endParaRPr lang="zh-TW" altLang="en-US" dirty="0"/>
        </a:p>
      </dgm:t>
    </dgm:pt>
    <dgm:pt modelId="{188477E5-5977-4132-A934-9C36782C6671}" type="parTrans" cxnId="{F577F5AC-0D8D-4B06-ABDC-7CFC28137804}">
      <dgm:prSet/>
      <dgm:spPr/>
      <dgm:t>
        <a:bodyPr/>
        <a:lstStyle/>
        <a:p>
          <a:endParaRPr lang="zh-TW" altLang="en-US"/>
        </a:p>
      </dgm:t>
    </dgm:pt>
    <dgm:pt modelId="{7AD31A35-7D4B-4B89-AADC-8CEF8868C347}" type="sibTrans" cxnId="{F577F5AC-0D8D-4B06-ABDC-7CFC28137804}">
      <dgm:prSet/>
      <dgm:spPr/>
      <dgm:t>
        <a:bodyPr/>
        <a:lstStyle/>
        <a:p>
          <a:endParaRPr lang="zh-TW" altLang="en-US"/>
        </a:p>
      </dgm:t>
    </dgm:pt>
    <dgm:pt modelId="{B493FBE6-7619-4BBF-9D3B-C1FA86542B9E}" type="pres">
      <dgm:prSet presAssocID="{57E1058A-36D1-479E-B403-DEE6AADB1FB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9FEC027-D59F-4D7A-B039-C00468434B7E}" type="pres">
      <dgm:prSet presAssocID="{B47E3968-DA85-4B63-A3BC-81456526FAC2}" presName="linNode" presStyleCnt="0"/>
      <dgm:spPr/>
      <dgm:t>
        <a:bodyPr/>
        <a:lstStyle/>
        <a:p>
          <a:endParaRPr lang="zh-TW" altLang="en-US"/>
        </a:p>
      </dgm:t>
    </dgm:pt>
    <dgm:pt modelId="{93E577A1-F4B9-4441-AD11-0B9AE4000CE8}" type="pres">
      <dgm:prSet presAssocID="{B47E3968-DA85-4B63-A3BC-81456526FAC2}" presName="parentText" presStyleLbl="node1" presStyleIdx="0" presStyleCnt="3" custLinFactNeighborX="-1284" custLinFactNeighborY="1536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447AEA1-7C3A-49BC-BF16-CEE794B2A8B0}" type="pres">
      <dgm:prSet presAssocID="{67570577-41EA-4E95-A679-E2AD030FF97E}" presName="sp" presStyleCnt="0"/>
      <dgm:spPr/>
      <dgm:t>
        <a:bodyPr/>
        <a:lstStyle/>
        <a:p>
          <a:endParaRPr lang="zh-TW" altLang="en-US"/>
        </a:p>
      </dgm:t>
    </dgm:pt>
    <dgm:pt modelId="{1D80F167-4370-4B78-BAF8-41108B74FBC0}" type="pres">
      <dgm:prSet presAssocID="{85AAF9D4-204D-4A3C-8D0D-04394A43AC02}" presName="linNode" presStyleCnt="0"/>
      <dgm:spPr/>
      <dgm:t>
        <a:bodyPr/>
        <a:lstStyle/>
        <a:p>
          <a:endParaRPr lang="zh-TW" altLang="en-US"/>
        </a:p>
      </dgm:t>
    </dgm:pt>
    <dgm:pt modelId="{264C9A6E-C077-4CEE-AD94-AF549A585C6D}" type="pres">
      <dgm:prSet presAssocID="{85AAF9D4-204D-4A3C-8D0D-04394A43AC02}" presName="parentText" presStyleLbl="node1" presStyleIdx="1" presStyleCnt="3" custLinFactY="5856" custLinFactNeighborX="81850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52994FA-BF27-4C04-B091-42CF040EEC16}" type="pres">
      <dgm:prSet presAssocID="{7DED8245-376A-475C-8ED4-089BBF1060A6}" presName="sp" presStyleCnt="0"/>
      <dgm:spPr/>
      <dgm:t>
        <a:bodyPr/>
        <a:lstStyle/>
        <a:p>
          <a:endParaRPr lang="zh-TW" altLang="en-US"/>
        </a:p>
      </dgm:t>
    </dgm:pt>
    <dgm:pt modelId="{C82D93B8-1FCA-4B54-A446-E40482A8376E}" type="pres">
      <dgm:prSet presAssocID="{F63B52ED-3739-494A-BD64-B4EA417DA6C7}" presName="linNode" presStyleCnt="0"/>
      <dgm:spPr/>
      <dgm:t>
        <a:bodyPr/>
        <a:lstStyle/>
        <a:p>
          <a:endParaRPr lang="zh-TW" altLang="en-US"/>
        </a:p>
      </dgm:t>
    </dgm:pt>
    <dgm:pt modelId="{6F13E042-BF9C-4700-9D94-85E4D13CD1E8}" type="pres">
      <dgm:prSet presAssocID="{F63B52ED-3739-494A-BD64-B4EA417DA6C7}" presName="parentText" presStyleLbl="node1" presStyleIdx="2" presStyleCnt="3" custLinFactNeighborX="-83405" custLinFactNeighborY="4707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4E63735-1D32-4982-B03C-D3B7FE6DEAC1}" srcId="{57E1058A-36D1-479E-B403-DEE6AADB1FB5}" destId="{85AAF9D4-204D-4A3C-8D0D-04394A43AC02}" srcOrd="1" destOrd="0" parTransId="{5E263BC8-4B72-460C-99C2-32DA61EE6A95}" sibTransId="{7DED8245-376A-475C-8ED4-089BBF1060A6}"/>
    <dgm:cxn modelId="{C2BAB253-17C8-4557-B4D9-41D468A6C4E2}" type="presOf" srcId="{F63B52ED-3739-494A-BD64-B4EA417DA6C7}" destId="{6F13E042-BF9C-4700-9D94-85E4D13CD1E8}" srcOrd="0" destOrd="0" presId="urn:microsoft.com/office/officeart/2005/8/layout/vList5"/>
    <dgm:cxn modelId="{FA651A8A-7735-4664-90B0-8CC7DD49AE53}" type="presOf" srcId="{57E1058A-36D1-479E-B403-DEE6AADB1FB5}" destId="{B493FBE6-7619-4BBF-9D3B-C1FA86542B9E}" srcOrd="0" destOrd="0" presId="urn:microsoft.com/office/officeart/2005/8/layout/vList5"/>
    <dgm:cxn modelId="{69AF41BD-8709-4EC6-8D0A-74CA72F0B98B}" type="presOf" srcId="{B47E3968-DA85-4B63-A3BC-81456526FAC2}" destId="{93E577A1-F4B9-4441-AD11-0B9AE4000CE8}" srcOrd="0" destOrd="0" presId="urn:microsoft.com/office/officeart/2005/8/layout/vList5"/>
    <dgm:cxn modelId="{F3D0A7BA-1BC9-4AF3-9E46-01A80F32E261}" type="presOf" srcId="{85AAF9D4-204D-4A3C-8D0D-04394A43AC02}" destId="{264C9A6E-C077-4CEE-AD94-AF549A585C6D}" srcOrd="0" destOrd="0" presId="urn:microsoft.com/office/officeart/2005/8/layout/vList5"/>
    <dgm:cxn modelId="{13C3EFC9-AC9A-42B2-B2F6-04CE43707EAF}" srcId="{57E1058A-36D1-479E-B403-DEE6AADB1FB5}" destId="{B47E3968-DA85-4B63-A3BC-81456526FAC2}" srcOrd="0" destOrd="0" parTransId="{6F04AC8D-5E3E-4EE0-B479-7A8CAD56411A}" sibTransId="{67570577-41EA-4E95-A679-E2AD030FF97E}"/>
    <dgm:cxn modelId="{F577F5AC-0D8D-4B06-ABDC-7CFC28137804}" srcId="{57E1058A-36D1-479E-B403-DEE6AADB1FB5}" destId="{F63B52ED-3739-494A-BD64-B4EA417DA6C7}" srcOrd="2" destOrd="0" parTransId="{188477E5-5977-4132-A934-9C36782C6671}" sibTransId="{7AD31A35-7D4B-4B89-AADC-8CEF8868C347}"/>
    <dgm:cxn modelId="{955D66A4-5FED-4C8D-8BD3-ED90B78AD25F}" type="presParOf" srcId="{B493FBE6-7619-4BBF-9D3B-C1FA86542B9E}" destId="{19FEC027-D59F-4D7A-B039-C00468434B7E}" srcOrd="0" destOrd="0" presId="urn:microsoft.com/office/officeart/2005/8/layout/vList5"/>
    <dgm:cxn modelId="{EE6A959B-AD4E-4AFC-B5C3-CB9F108EE68B}" type="presParOf" srcId="{19FEC027-D59F-4D7A-B039-C00468434B7E}" destId="{93E577A1-F4B9-4441-AD11-0B9AE4000CE8}" srcOrd="0" destOrd="0" presId="urn:microsoft.com/office/officeart/2005/8/layout/vList5"/>
    <dgm:cxn modelId="{9E386285-A96F-4575-A69B-C2BCF319A962}" type="presParOf" srcId="{B493FBE6-7619-4BBF-9D3B-C1FA86542B9E}" destId="{F447AEA1-7C3A-49BC-BF16-CEE794B2A8B0}" srcOrd="1" destOrd="0" presId="urn:microsoft.com/office/officeart/2005/8/layout/vList5"/>
    <dgm:cxn modelId="{91423B78-5CBA-4076-B22F-4E21A7D86DCF}" type="presParOf" srcId="{B493FBE6-7619-4BBF-9D3B-C1FA86542B9E}" destId="{1D80F167-4370-4B78-BAF8-41108B74FBC0}" srcOrd="2" destOrd="0" presId="urn:microsoft.com/office/officeart/2005/8/layout/vList5"/>
    <dgm:cxn modelId="{DFD27077-6BC3-422F-BB8A-8A2C55D3EC83}" type="presParOf" srcId="{1D80F167-4370-4B78-BAF8-41108B74FBC0}" destId="{264C9A6E-C077-4CEE-AD94-AF549A585C6D}" srcOrd="0" destOrd="0" presId="urn:microsoft.com/office/officeart/2005/8/layout/vList5"/>
    <dgm:cxn modelId="{C2F526B1-D6BB-4AAF-9151-EBA9547B5195}" type="presParOf" srcId="{B493FBE6-7619-4BBF-9D3B-C1FA86542B9E}" destId="{852994FA-BF27-4C04-B091-42CF040EEC16}" srcOrd="3" destOrd="0" presId="urn:microsoft.com/office/officeart/2005/8/layout/vList5"/>
    <dgm:cxn modelId="{B929A2E7-391B-425F-B262-169103BA97D5}" type="presParOf" srcId="{B493FBE6-7619-4BBF-9D3B-C1FA86542B9E}" destId="{C82D93B8-1FCA-4B54-A446-E40482A8376E}" srcOrd="4" destOrd="0" presId="urn:microsoft.com/office/officeart/2005/8/layout/vList5"/>
    <dgm:cxn modelId="{E42F4AE6-AFB0-43F9-9AE9-9914915081EA}" type="presParOf" srcId="{C82D93B8-1FCA-4B54-A446-E40482A8376E}" destId="{6F13E042-BF9C-4700-9D94-85E4D13CD1E8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3E577A1-F4B9-4441-AD11-0B9AE4000CE8}">
      <dsp:nvSpPr>
        <dsp:cNvPr id="0" name=""/>
        <dsp:cNvSpPr/>
      </dsp:nvSpPr>
      <dsp:spPr>
        <a:xfrm>
          <a:off x="1547671" y="144019"/>
          <a:ext cx="1766649" cy="928228"/>
        </a:xfrm>
        <a:prstGeom prst="roundRect">
          <a:avLst/>
        </a:prstGeom>
        <a:solidFill>
          <a:srgbClr val="00B0F0"/>
        </a:solidFill>
        <a:ln>
          <a:noFill/>
        </a:ln>
        <a:effectLst/>
        <a:scene3d>
          <a:camera prst="orthographicFront" zoom="95000"/>
          <a:lightRig rig="flat" dir="t"/>
        </a:scene3d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b="1" kern="1200" dirty="0" smtClean="0">
              <a:latin typeface="微軟正黑體" pitchFamily="34" charset="-120"/>
              <a:ea typeface="微軟正黑體" pitchFamily="34" charset="-120"/>
            </a:rPr>
            <a:t>追求顧客滿意</a:t>
          </a:r>
          <a:endParaRPr lang="zh-TW" altLang="en-US" sz="1900" kern="1200" dirty="0"/>
        </a:p>
      </dsp:txBody>
      <dsp:txXfrm>
        <a:off x="1547671" y="144019"/>
        <a:ext cx="1766649" cy="928228"/>
      </dsp:txXfrm>
    </dsp:sp>
    <dsp:sp modelId="{264C9A6E-C077-4CEE-AD94-AF549A585C6D}">
      <dsp:nvSpPr>
        <dsp:cNvPr id="0" name=""/>
        <dsp:cNvSpPr/>
      </dsp:nvSpPr>
      <dsp:spPr>
        <a:xfrm>
          <a:off x="3016357" y="1952091"/>
          <a:ext cx="1766649" cy="928228"/>
        </a:xfrm>
        <a:prstGeom prst="roundRect">
          <a:avLst/>
        </a:prstGeom>
        <a:solidFill>
          <a:srgbClr val="FF99CC"/>
        </a:solidFill>
        <a:ln>
          <a:noFill/>
        </a:ln>
        <a:effectLst/>
        <a:scene3d>
          <a:camera prst="orthographicFront" zoom="95000"/>
          <a:lightRig rig="flat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b="1" kern="1200" dirty="0" smtClean="0">
              <a:latin typeface="微軟正黑體" pitchFamily="34" charset="-120"/>
              <a:ea typeface="微軟正黑體" pitchFamily="34" charset="-120"/>
            </a:rPr>
            <a:t>創造企業繁榮</a:t>
          </a:r>
          <a:endParaRPr lang="zh-TW" altLang="en-US" sz="1900" kern="1200" dirty="0"/>
        </a:p>
      </dsp:txBody>
      <dsp:txXfrm>
        <a:off x="3016357" y="1952091"/>
        <a:ext cx="1766649" cy="928228"/>
      </dsp:txXfrm>
    </dsp:sp>
    <dsp:sp modelId="{6F13E042-BF9C-4700-9D94-85E4D13CD1E8}">
      <dsp:nvSpPr>
        <dsp:cNvPr id="0" name=""/>
        <dsp:cNvSpPr/>
      </dsp:nvSpPr>
      <dsp:spPr>
        <a:xfrm>
          <a:off x="96881" y="1952091"/>
          <a:ext cx="1766649" cy="928228"/>
        </a:xfrm>
        <a:prstGeom prst="roundRect">
          <a:avLst/>
        </a:prstGeom>
        <a:solidFill>
          <a:srgbClr val="FFC000"/>
        </a:solidFill>
        <a:ln>
          <a:noFill/>
        </a:ln>
        <a:effectLst/>
        <a:scene3d>
          <a:camera prst="orthographicFront" zoom="95000"/>
          <a:lightRig rig="flat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b="1" kern="1200" dirty="0" smtClean="0">
              <a:latin typeface="微軟正黑體" pitchFamily="34" charset="-120"/>
              <a:ea typeface="微軟正黑體" pitchFamily="34" charset="-120"/>
            </a:rPr>
            <a:t>貢獻社會福祉</a:t>
          </a:r>
          <a:endParaRPr lang="zh-TW" altLang="en-US" sz="1900" kern="1200" dirty="0"/>
        </a:p>
      </dsp:txBody>
      <dsp:txXfrm>
        <a:off x="96881" y="1952091"/>
        <a:ext cx="1766649" cy="9282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>
            <a:lvl1pPr defTabSz="914378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>
            <a:lvl1pPr algn="r" defTabSz="914378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b" anchorCtr="0" compatLnSpc="1">
            <a:prstTxWarp prst="textNoShape">
              <a:avLst/>
            </a:prstTxWarp>
          </a:bodyPr>
          <a:lstStyle>
            <a:lvl1pPr defTabSz="914378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b" anchorCtr="0" compatLnSpc="1">
            <a:prstTxWarp prst="textNoShape">
              <a:avLst/>
            </a:prstTxWarp>
          </a:bodyPr>
          <a:lstStyle>
            <a:lvl1pPr algn="r" defTabSz="914378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F6F34C4E-CFC4-4DEB-B248-D7198043024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>
            <a:lvl1pPr defTabSz="914378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>
            <a:lvl1pPr algn="r" defTabSz="914378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b" anchorCtr="0" compatLnSpc="1">
            <a:prstTxWarp prst="textNoShape">
              <a:avLst/>
            </a:prstTxWarp>
          </a:bodyPr>
          <a:lstStyle>
            <a:lvl1pPr defTabSz="914378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b" anchorCtr="0" compatLnSpc="1">
            <a:prstTxWarp prst="textNoShape">
              <a:avLst/>
            </a:prstTxWarp>
          </a:bodyPr>
          <a:lstStyle>
            <a:lvl1pPr algn="r" defTabSz="914378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32B8114C-F705-417C-872B-A2A3365A57B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68288" indent="-268288">
              <a:lnSpc>
                <a:spcPct val="150000"/>
              </a:lnSpc>
              <a:tabLst>
                <a:tab pos="268288" algn="l"/>
              </a:tabLst>
              <a:defRPr/>
            </a:pPr>
            <a:r>
              <a:rPr lang="zh-TW" altLang="en-US" sz="12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本年度截至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月止，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NISSAN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品牌市占率為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10.58%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，位居市場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NO.2</a:t>
            </a:r>
            <a:endParaRPr lang="en-US" altLang="zh-TW" sz="12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B8114C-F705-417C-872B-A2A3365A57B8}" type="slidenum">
              <a:rPr lang="en-US" altLang="zh-TW" smtClean="0"/>
              <a:pPr>
                <a:defRPr/>
              </a:pPr>
              <a:t>16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東風日產 乘用車 </a:t>
            </a:r>
            <a:r>
              <a:rPr lang="en-US" altLang="zh-TW" dirty="0" smtClean="0"/>
              <a:t>1~4</a:t>
            </a:r>
            <a:r>
              <a:rPr lang="zh-TW" altLang="en-US" dirty="0" smtClean="0"/>
              <a:t>月銷售實績</a:t>
            </a:r>
            <a:r>
              <a:rPr lang="en-US" altLang="zh-TW" dirty="0" smtClean="0"/>
              <a:t>:</a:t>
            </a:r>
            <a:r>
              <a:rPr lang="zh-TW" altLang="en-US" baseline="0" dirty="0" smtClean="0"/>
              <a:t>  </a:t>
            </a:r>
            <a:r>
              <a:rPr lang="en-US" altLang="zh-TW" baseline="0" dirty="0" smtClean="0"/>
              <a:t>270,624</a:t>
            </a:r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B8114C-F705-417C-872B-A2A3365A57B8}" type="slidenum">
              <a:rPr lang="en-US" altLang="zh-TW" smtClean="0"/>
              <a:pPr>
                <a:defRPr/>
              </a:pPr>
              <a:t>24</a:t>
            </a:fld>
            <a:endParaRPr lang="en-US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 sz="1800"/>
          </a:p>
        </p:txBody>
      </p:sp>
      <p:pic>
        <p:nvPicPr>
          <p:cNvPr id="3" name="Picture 3" descr="もうひとつの赤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0"/>
            <a:ext cx="9153525" cy="692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4" descr="NISSAN new Tablet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5613" y="0"/>
            <a:ext cx="137160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18"/>
          <p:cNvSpPr txBox="1">
            <a:spLocks noChangeArrowheads="1"/>
          </p:cNvSpPr>
          <p:nvPr userDrawn="1"/>
        </p:nvSpPr>
        <p:spPr bwMode="auto">
          <a:xfrm>
            <a:off x="2786063" y="6596063"/>
            <a:ext cx="364331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700" dirty="0">
                <a:latin typeface="+mj-lt"/>
                <a:ea typeface="新細明體" pitchFamily="18" charset="-120"/>
              </a:rPr>
              <a:t>All right reserved by Yulon Nissan Motor Co., Ltd. Do not use without any permission. </a:t>
            </a:r>
          </a:p>
        </p:txBody>
      </p:sp>
      <p:sp>
        <p:nvSpPr>
          <p:cNvPr id="6" name="文字方塊 6"/>
          <p:cNvSpPr txBox="1">
            <a:spLocks noChangeArrowheads="1"/>
          </p:cNvSpPr>
          <p:nvPr userDrawn="1"/>
        </p:nvSpPr>
        <p:spPr bwMode="auto">
          <a:xfrm>
            <a:off x="7358063" y="6596063"/>
            <a:ext cx="18573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700" dirty="0">
                <a:latin typeface="Arial" pitchFamily="34" charset="0"/>
                <a:ea typeface="新細明體" pitchFamily="18" charset="-120"/>
              </a:rPr>
              <a:t>Confidentiality classification :</a:t>
            </a:r>
            <a:r>
              <a:rPr lang="en-US" altLang="zh-TW" sz="700" dirty="0">
                <a:solidFill>
                  <a:schemeClr val="bg1"/>
                </a:solidFill>
                <a:latin typeface="Arial" pitchFamily="34" charset="0"/>
                <a:ea typeface="新細明體" pitchFamily="18" charset="-120"/>
              </a:rPr>
              <a:t> </a:t>
            </a:r>
            <a:r>
              <a:rPr lang="en-US" altLang="zh-TW" sz="700" dirty="0">
                <a:latin typeface="Arial" pitchFamily="34" charset="0"/>
                <a:ea typeface="新細明體" pitchFamily="18" charset="-120"/>
              </a:rPr>
              <a:t>Unclassified</a:t>
            </a:r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pic>
        <p:nvPicPr>
          <p:cNvPr id="4100" name="Picture 23" descr="red細2　60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6499225"/>
            <a:ext cx="9153525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101" name="Group 25"/>
          <p:cNvGrpSpPr>
            <a:grpSpLocks/>
          </p:cNvGrpSpPr>
          <p:nvPr/>
        </p:nvGrpSpPr>
        <p:grpSpPr bwMode="auto">
          <a:xfrm>
            <a:off x="0" y="6494463"/>
            <a:ext cx="2032000" cy="366712"/>
            <a:chOff x="0" y="4109"/>
            <a:chExt cx="1280" cy="215"/>
          </a:xfrm>
        </p:grpSpPr>
        <p:sp>
          <p:nvSpPr>
            <p:cNvPr id="8218" name="Rectangle 26"/>
            <p:cNvSpPr>
              <a:spLocks noChangeArrowheads="1"/>
            </p:cNvSpPr>
            <p:nvPr/>
          </p:nvSpPr>
          <p:spPr bwMode="auto">
            <a:xfrm>
              <a:off x="0" y="4109"/>
              <a:ext cx="1280" cy="215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ja-JP" altLang="en-US" sz="1800" b="1">
                <a:latin typeface="Arial" pitchFamily="34" charset="0"/>
                <a:ea typeface="MS PGothic" pitchFamily="34" charset="-128"/>
              </a:endParaRPr>
            </a:p>
          </p:txBody>
        </p:sp>
        <p:pic>
          <p:nvPicPr>
            <p:cNvPr id="4106" name="Picture 4" descr="nissan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265" y="4149"/>
              <a:ext cx="750" cy="1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220" name="Text Box 28"/>
          <p:cNvSpPr txBox="1">
            <a:spLocks noChangeArrowheads="1"/>
          </p:cNvSpPr>
          <p:nvPr/>
        </p:nvSpPr>
        <p:spPr bwMode="gray">
          <a:xfrm>
            <a:off x="2039938" y="6550025"/>
            <a:ext cx="96202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kumimoji="0" lang="en-US" altLang="ja-JP" sz="1400" dirty="0">
                <a:solidFill>
                  <a:schemeClr val="bg1"/>
                </a:solidFill>
                <a:latin typeface="+mj-lt"/>
                <a:ea typeface="Arial Unicode MS" pitchFamily="50" charset="-128"/>
                <a:cs typeface="Arial Unicode MS" pitchFamily="50" charset="-128"/>
              </a:rPr>
              <a:t>P</a:t>
            </a:r>
            <a:fld id="{05FDB079-4BD4-4C98-B1B5-0C3C42084E93}" type="slidenum">
              <a:rPr kumimoji="0" lang="en-US" altLang="ja-JP" sz="1400">
                <a:solidFill>
                  <a:schemeClr val="bg1"/>
                </a:solidFill>
                <a:latin typeface="+mj-lt"/>
                <a:ea typeface="Arial Unicode MS" pitchFamily="50" charset="-128"/>
                <a:cs typeface="Arial Unicode MS" pitchFamily="50" charset="-128"/>
              </a:rPr>
              <a:pPr algn="ctr" eaLnBrk="0" hangingPunct="0">
                <a:defRPr/>
              </a:pPr>
              <a:t>‹#›</a:t>
            </a:fld>
            <a:endParaRPr kumimoji="0" lang="en-US" altLang="ja-JP" sz="1400" dirty="0">
              <a:solidFill>
                <a:schemeClr val="bg1"/>
              </a:solidFill>
              <a:latin typeface="+mj-lt"/>
              <a:ea typeface="Arial Unicode MS" pitchFamily="50" charset="-128"/>
              <a:cs typeface="Arial Unicode MS" pitchFamily="50" charset="-128"/>
            </a:endParaRPr>
          </a:p>
        </p:txBody>
      </p:sp>
      <p:sp>
        <p:nvSpPr>
          <p:cNvPr id="10" name="Text Box 18"/>
          <p:cNvSpPr txBox="1">
            <a:spLocks noChangeArrowheads="1"/>
          </p:cNvSpPr>
          <p:nvPr userDrawn="1"/>
        </p:nvSpPr>
        <p:spPr bwMode="auto">
          <a:xfrm>
            <a:off x="3214688" y="6584950"/>
            <a:ext cx="364331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700" dirty="0">
                <a:solidFill>
                  <a:schemeClr val="bg1"/>
                </a:solidFill>
                <a:latin typeface="+mj-lt"/>
                <a:ea typeface="新細明體" pitchFamily="18" charset="-120"/>
              </a:rPr>
              <a:t>All right reserved by Yulon Nissan Motor Co., Ltd. Do not use without any permission. </a:t>
            </a:r>
          </a:p>
        </p:txBody>
      </p:sp>
      <p:sp>
        <p:nvSpPr>
          <p:cNvPr id="12" name="文字方塊 6"/>
          <p:cNvSpPr txBox="1">
            <a:spLocks noChangeArrowheads="1"/>
          </p:cNvSpPr>
          <p:nvPr userDrawn="1"/>
        </p:nvSpPr>
        <p:spPr bwMode="auto">
          <a:xfrm>
            <a:off x="7286625" y="6584950"/>
            <a:ext cx="18573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700" dirty="0">
                <a:solidFill>
                  <a:schemeClr val="bg1"/>
                </a:solidFill>
                <a:latin typeface="Arial" pitchFamily="34" charset="0"/>
                <a:ea typeface="新細明體" pitchFamily="18" charset="-120"/>
              </a:rPr>
              <a:t>Confidentiality classification :</a:t>
            </a:r>
            <a:r>
              <a:rPr lang="zh-TW" altLang="en-US" sz="700" dirty="0">
                <a:solidFill>
                  <a:schemeClr val="bg1"/>
                </a:solidFill>
                <a:latin typeface="Arial" pitchFamily="34" charset="0"/>
                <a:ea typeface="新細明體" pitchFamily="18" charset="-120"/>
              </a:rPr>
              <a:t> </a:t>
            </a:r>
            <a:r>
              <a:rPr lang="zh-TW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 </a:t>
            </a:r>
            <a:r>
              <a:rPr lang="en-US" altLang="zh-TW" sz="700" dirty="0">
                <a:solidFill>
                  <a:schemeClr val="bg1"/>
                </a:solidFill>
                <a:latin typeface="Arial" pitchFamily="34" charset="0"/>
                <a:ea typeface="新細明體" pitchFamily="18" charset="-120"/>
              </a:rPr>
              <a:t>Unclassified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83" r:id="rId1"/>
    <p:sldLayoutId id="2147484872" r:id="rId2"/>
    <p:sldLayoutId id="2147484873" r:id="rId3"/>
    <p:sldLayoutId id="2147484874" r:id="rId4"/>
    <p:sldLayoutId id="2147484875" r:id="rId5"/>
    <p:sldLayoutId id="2147484876" r:id="rId6"/>
    <p:sldLayoutId id="2147484877" r:id="rId7"/>
    <p:sldLayoutId id="2147484878" r:id="rId8"/>
    <p:sldLayoutId id="2147484879" r:id="rId9"/>
    <p:sldLayoutId id="2147484880" r:id="rId10"/>
    <p:sldLayoutId id="2147484881" r:id="rId11"/>
    <p:sldLayoutId id="214748488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gif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___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___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12" Type="http://schemas.openxmlformats.org/officeDocument/2006/relationships/image" Target="../media/image63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7.jpeg"/><Relationship Id="rId11" Type="http://schemas.openxmlformats.org/officeDocument/2006/relationships/image" Target="../media/image62.jpeg"/><Relationship Id="rId5" Type="http://schemas.openxmlformats.org/officeDocument/2006/relationships/image" Target="../media/image56.jpeg"/><Relationship Id="rId10" Type="http://schemas.openxmlformats.org/officeDocument/2006/relationships/image" Target="../media/image61.jpeg"/><Relationship Id="rId4" Type="http://schemas.openxmlformats.org/officeDocument/2006/relationships/image" Target="../media/image55.jpeg"/><Relationship Id="rId9" Type="http://schemas.openxmlformats.org/officeDocument/2006/relationships/image" Target="../media/image60.jpe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openxmlformats.org/officeDocument/2006/relationships/image" Target="../media/image70.png"/><Relationship Id="rId3" Type="http://schemas.openxmlformats.org/officeDocument/2006/relationships/image" Target="../media/image65.jpeg"/><Relationship Id="rId7" Type="http://schemas.openxmlformats.org/officeDocument/2006/relationships/diagramColors" Target="../diagrams/colors1.xml"/><Relationship Id="rId12" Type="http://schemas.openxmlformats.org/officeDocument/2006/relationships/image" Target="../media/image69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8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68.jpeg"/><Relationship Id="rId5" Type="http://schemas.openxmlformats.org/officeDocument/2006/relationships/diagramLayout" Target="../diagrams/layout1.xml"/><Relationship Id="rId10" Type="http://schemas.openxmlformats.org/officeDocument/2006/relationships/image" Target="../media/image67.jpeg"/><Relationship Id="rId4" Type="http://schemas.openxmlformats.org/officeDocument/2006/relationships/diagramData" Target="../diagrams/data1.xml"/><Relationship Id="rId9" Type="http://schemas.openxmlformats.org/officeDocument/2006/relationships/image" Target="../media/image6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6"/>
          <p:cNvSpPr>
            <a:spLocks noChangeArrowheads="1"/>
          </p:cNvSpPr>
          <p:nvPr/>
        </p:nvSpPr>
        <p:spPr bwMode="auto">
          <a:xfrm>
            <a:off x="1914525" y="3789363"/>
            <a:ext cx="55102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ctr"/>
            <a:r>
              <a:rPr lang="en-US" altLang="ja-JP" sz="2400" b="1" dirty="0" smtClean="0">
                <a:latin typeface="微軟正黑體" pitchFamily="34" charset="-120"/>
                <a:ea typeface="微軟正黑體" pitchFamily="34" charset="-120"/>
              </a:rPr>
              <a:t>2015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11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25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日</a:t>
            </a:r>
            <a:endParaRPr lang="ja-JP" altLang="ja-JP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0" y="1868488"/>
            <a:ext cx="9158288" cy="7699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4400" b="1">
                <a:latin typeface="微軟正黑體" pitchFamily="34" charset="-120"/>
                <a:ea typeface="微軟正黑體" pitchFamily="34" charset="-120"/>
              </a:rPr>
              <a:t>裕隆日產汽車股份有限公司</a:t>
            </a:r>
            <a:endParaRPr lang="en-US" altLang="zh-TW" sz="4400" b="1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148" name="文字方塊 3"/>
          <p:cNvSpPr txBox="1">
            <a:spLocks noChangeArrowheads="1"/>
          </p:cNvSpPr>
          <p:nvPr/>
        </p:nvSpPr>
        <p:spPr bwMode="auto">
          <a:xfrm>
            <a:off x="6875463" y="76200"/>
            <a:ext cx="22685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2000" b="1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000" b="1">
                <a:latin typeface="微軟正黑體" pitchFamily="34" charset="-120"/>
                <a:ea typeface="微軟正黑體" pitchFamily="34" charset="-120"/>
              </a:rPr>
              <a:t>股票代號</a:t>
            </a:r>
            <a:r>
              <a:rPr lang="en-US" altLang="zh-TW" sz="2000" b="1">
                <a:latin typeface="微軟正黑體" pitchFamily="34" charset="-120"/>
                <a:ea typeface="微軟正黑體" pitchFamily="34" charset="-120"/>
              </a:rPr>
              <a:t>:2227)</a:t>
            </a:r>
            <a:endParaRPr lang="zh-TW" altLang="en-US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latin typeface="+mn-lt"/>
                <a:ea typeface="微軟正黑體" pitchFamily="34" charset="-120"/>
              </a:rPr>
              <a:t>免責聲明</a:t>
            </a:r>
          </a:p>
        </p:txBody>
      </p:sp>
      <p:sp>
        <p:nvSpPr>
          <p:cNvPr id="7171" name="文字方塊 6"/>
          <p:cNvSpPr txBox="1">
            <a:spLocks noChangeArrowheads="1"/>
          </p:cNvSpPr>
          <p:nvPr/>
        </p:nvSpPr>
        <p:spPr bwMode="auto">
          <a:xfrm>
            <a:off x="107950" y="950913"/>
            <a:ext cx="8923338" cy="471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6700" indent="-266700" algn="just">
              <a:lnSpc>
                <a:spcPct val="150000"/>
              </a:lnSpc>
              <a:spcBef>
                <a:spcPts val="600"/>
              </a:spcBef>
              <a:buFont typeface="Arial" charset="0"/>
              <a:buAutoNum type="arabicPeriod"/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本文件係由裕隆日產汽車股份有限公司（以下簡稱「本公司」）所提供，除財務報表所含之數字及資訊外，本文件所含資料並未經會計師或獨立專家審核或審閱，本公司對該等資料或意見之允當性、完整性及正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準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確性，不作任何明示或默示之聲明與擔保。本文件所含資料僅以提供當時之情況為準，本公司不會就本文件提供後所發生之任何變動而更新其內容。本公司及關係企業及各該負責人，無論係因過失或其他原因，均不對因使用本文件或其內容所致之任何損害負任何法律責任。 </a:t>
            </a:r>
          </a:p>
          <a:p>
            <a:pPr marL="266700" indent="-266700" algn="just">
              <a:lnSpc>
                <a:spcPct val="150000"/>
              </a:lnSpc>
              <a:spcBef>
                <a:spcPts val="600"/>
              </a:spcBef>
              <a:buFont typeface="Arial" charset="0"/>
              <a:buAutoNum type="arabicPeriod"/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本文件可能包含本公司對未來可能發生之業務活動、事件或發展之陳述，而該等陳述係基於本公司對未來營運之假設，及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或種種本公司無法控制之政治、經濟、市場等因素所做成，故實際經營結果可能與該等陳述有重大差異。 </a:t>
            </a:r>
          </a:p>
          <a:p>
            <a:pPr marL="266700" indent="-266700" algn="just">
              <a:lnSpc>
                <a:spcPct val="150000"/>
              </a:lnSpc>
              <a:spcBef>
                <a:spcPts val="600"/>
              </a:spcBef>
              <a:buFont typeface="Arial" charset="0"/>
              <a:buAutoNum type="arabicPeriod"/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本文件不得視為買賣有價證券或其他金融商品之要約或要約之引誘。 </a:t>
            </a:r>
          </a:p>
          <a:p>
            <a:pPr marL="266700" indent="-266700" algn="just">
              <a:lnSpc>
                <a:spcPct val="150000"/>
              </a:lnSpc>
              <a:spcBef>
                <a:spcPts val="600"/>
              </a:spcBef>
              <a:buFont typeface="Arial" charset="0"/>
              <a:buAutoNum type="arabicPeriod"/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本文件之著作權歸本公司及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或本公司關係企業所有，本文件之任何部分不得直接或間接複製或傳送給任何第三人，且不得為任何目的出版刊印本文件之全部或一部。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latin typeface="+mn-lt"/>
                <a:ea typeface="微軟正黑體" pitchFamily="34" charset="-120"/>
              </a:rPr>
              <a:t>議程說明</a:t>
            </a:r>
          </a:p>
        </p:txBody>
      </p:sp>
      <p:sp>
        <p:nvSpPr>
          <p:cNvPr id="7171" name="AutoShape 2"/>
          <p:cNvSpPr>
            <a:spLocks noChangeArrowheads="1"/>
          </p:cNvSpPr>
          <p:nvPr/>
        </p:nvSpPr>
        <p:spPr bwMode="gray">
          <a:xfrm>
            <a:off x="1436688" y="1389063"/>
            <a:ext cx="6662737" cy="739775"/>
          </a:xfrm>
          <a:prstGeom prst="roundRect">
            <a:avLst>
              <a:gd name="adj" fmla="val 10889"/>
            </a:avLst>
          </a:prstGeom>
          <a:solidFill>
            <a:srgbClr val="0000FF"/>
          </a:solidFill>
          <a:ln w="38100">
            <a:solidFill>
              <a:srgbClr val="FFFF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lvl="1">
              <a:defRPr/>
            </a:pPr>
            <a:r>
              <a:rPr lang="zh-TW" altLang="en-US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公司簡介 </a:t>
            </a:r>
            <a:endParaRPr lang="zh-TW" altLang="en-US" sz="20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172" name="AutoShape 6"/>
          <p:cNvSpPr>
            <a:spLocks noChangeArrowheads="1"/>
          </p:cNvSpPr>
          <p:nvPr/>
        </p:nvSpPr>
        <p:spPr bwMode="gray">
          <a:xfrm>
            <a:off x="1116013" y="1196975"/>
            <a:ext cx="752475" cy="723900"/>
          </a:xfrm>
          <a:prstGeom prst="roundRect">
            <a:avLst>
              <a:gd name="adj" fmla="val 11921"/>
            </a:avLst>
          </a:prstGeom>
          <a:solidFill>
            <a:schemeClr val="bg1"/>
          </a:solidFill>
          <a:ln w="57150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endParaRPr lang="zh-TW" altLang="en-US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173" name="AutoShape 2"/>
          <p:cNvSpPr>
            <a:spLocks noChangeArrowheads="1"/>
          </p:cNvSpPr>
          <p:nvPr/>
        </p:nvSpPr>
        <p:spPr bwMode="gray">
          <a:xfrm>
            <a:off x="1436688" y="2400300"/>
            <a:ext cx="6662737" cy="741363"/>
          </a:xfrm>
          <a:prstGeom prst="roundRect">
            <a:avLst>
              <a:gd name="adj" fmla="val 10889"/>
            </a:avLst>
          </a:prstGeom>
          <a:solidFill>
            <a:srgbClr val="0000FF"/>
          </a:solidFill>
          <a:ln w="38100">
            <a:solidFill>
              <a:srgbClr val="FFFF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lvl="1">
              <a:defRPr/>
            </a:pPr>
            <a:r>
              <a:rPr lang="zh-TW" altLang="en-US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營運說明</a:t>
            </a:r>
            <a:endParaRPr lang="zh-TW" altLang="en-US" sz="20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174" name="AutoShape 6"/>
          <p:cNvSpPr>
            <a:spLocks noChangeArrowheads="1"/>
          </p:cNvSpPr>
          <p:nvPr/>
        </p:nvSpPr>
        <p:spPr bwMode="gray">
          <a:xfrm>
            <a:off x="1116013" y="2209800"/>
            <a:ext cx="752475" cy="723900"/>
          </a:xfrm>
          <a:prstGeom prst="roundRect">
            <a:avLst>
              <a:gd name="adj" fmla="val 11921"/>
            </a:avLst>
          </a:prstGeom>
          <a:solidFill>
            <a:schemeClr val="bg1"/>
          </a:solidFill>
          <a:ln w="57150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endParaRPr lang="zh-TW" altLang="en-US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175" name="AutoShape 2"/>
          <p:cNvSpPr>
            <a:spLocks noChangeArrowheads="1"/>
          </p:cNvSpPr>
          <p:nvPr/>
        </p:nvSpPr>
        <p:spPr bwMode="gray">
          <a:xfrm>
            <a:off x="1436688" y="3408363"/>
            <a:ext cx="6662737" cy="741362"/>
          </a:xfrm>
          <a:prstGeom prst="roundRect">
            <a:avLst>
              <a:gd name="adj" fmla="val 10889"/>
            </a:avLst>
          </a:prstGeom>
          <a:solidFill>
            <a:srgbClr val="0000FF"/>
          </a:solidFill>
          <a:ln w="38100">
            <a:solidFill>
              <a:srgbClr val="FFFF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lvl="1">
              <a:defRPr/>
            </a:pPr>
            <a:r>
              <a:rPr lang="zh-TW" altLang="en-US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主要發展策略</a:t>
            </a:r>
            <a:endParaRPr lang="zh-TW" altLang="en-US" sz="20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176" name="AutoShape 6"/>
          <p:cNvSpPr>
            <a:spLocks noChangeArrowheads="1"/>
          </p:cNvSpPr>
          <p:nvPr/>
        </p:nvSpPr>
        <p:spPr bwMode="gray">
          <a:xfrm>
            <a:off x="1116013" y="3217863"/>
            <a:ext cx="752475" cy="723900"/>
          </a:xfrm>
          <a:prstGeom prst="roundRect">
            <a:avLst>
              <a:gd name="adj" fmla="val 11921"/>
            </a:avLst>
          </a:prstGeom>
          <a:solidFill>
            <a:schemeClr val="bg1"/>
          </a:solidFill>
          <a:ln w="57150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endParaRPr lang="zh-TW" altLang="en-US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177" name="AutoShape 2"/>
          <p:cNvSpPr>
            <a:spLocks noChangeArrowheads="1"/>
          </p:cNvSpPr>
          <p:nvPr/>
        </p:nvSpPr>
        <p:spPr bwMode="gray">
          <a:xfrm>
            <a:off x="1436688" y="4413250"/>
            <a:ext cx="6662737" cy="739775"/>
          </a:xfrm>
          <a:prstGeom prst="roundRect">
            <a:avLst>
              <a:gd name="adj" fmla="val 10889"/>
            </a:avLst>
          </a:prstGeom>
          <a:solidFill>
            <a:srgbClr val="0000FF"/>
          </a:solidFill>
          <a:ln w="38100">
            <a:solidFill>
              <a:srgbClr val="FFFF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lvl="1">
              <a:defRPr/>
            </a:pPr>
            <a:r>
              <a:rPr lang="zh-TW" altLang="en-US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兩岸車市展望 </a:t>
            </a:r>
            <a:endParaRPr lang="zh-TW" altLang="en-US" sz="20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178" name="AutoShape 6"/>
          <p:cNvSpPr>
            <a:spLocks noChangeArrowheads="1"/>
          </p:cNvSpPr>
          <p:nvPr/>
        </p:nvSpPr>
        <p:spPr bwMode="gray">
          <a:xfrm>
            <a:off x="1116013" y="4221163"/>
            <a:ext cx="752475" cy="723900"/>
          </a:xfrm>
          <a:prstGeom prst="roundRect">
            <a:avLst>
              <a:gd name="adj" fmla="val 11921"/>
            </a:avLst>
          </a:prstGeom>
          <a:solidFill>
            <a:schemeClr val="bg1"/>
          </a:solidFill>
          <a:ln w="57150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endParaRPr lang="zh-TW" altLang="en-US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latin typeface="+mn-lt"/>
                <a:ea typeface="微軟正黑體" pitchFamily="34" charset="-120"/>
              </a:rPr>
              <a:t>議程說明</a:t>
            </a:r>
          </a:p>
        </p:txBody>
      </p:sp>
      <p:sp>
        <p:nvSpPr>
          <p:cNvPr id="12" name="矩形 11"/>
          <p:cNvSpPr/>
          <p:nvPr/>
        </p:nvSpPr>
        <p:spPr>
          <a:xfrm>
            <a:off x="0" y="1557338"/>
            <a:ext cx="5013325" cy="217805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8532813" y="1557338"/>
            <a:ext cx="611187" cy="2159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221" name="矩形 15"/>
          <p:cNvSpPr>
            <a:spLocks noChangeArrowheads="1"/>
          </p:cNvSpPr>
          <p:nvPr/>
        </p:nvSpPr>
        <p:spPr bwMode="auto">
          <a:xfrm>
            <a:off x="971550" y="2393950"/>
            <a:ext cx="40322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48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公司簡介</a:t>
            </a:r>
            <a:endParaRPr lang="en-US" altLang="zh-TW" sz="48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3789363"/>
            <a:ext cx="9144000" cy="14287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203" name="AutoShape 6"/>
          <p:cNvSpPr>
            <a:spLocks noChangeArrowheads="1"/>
          </p:cNvSpPr>
          <p:nvPr/>
        </p:nvSpPr>
        <p:spPr bwMode="gray">
          <a:xfrm>
            <a:off x="179388" y="1700213"/>
            <a:ext cx="754062" cy="806450"/>
          </a:xfrm>
          <a:prstGeom prst="roundRect">
            <a:avLst>
              <a:gd name="adj" fmla="val 0"/>
            </a:avLst>
          </a:prstGeom>
          <a:solidFill>
            <a:srgbClr val="C00000"/>
          </a:solidFill>
          <a:ln w="5715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 sz="54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endParaRPr lang="zh-TW" altLang="en-US" sz="5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9224" name="Picture 10" descr="http://www.nissan.com.tw/upload/4ec8719d-1584-4da1-a324-f60a686724bc/TC/1280_1024_3.jpg"/>
          <p:cNvPicPr>
            <a:picLocks noChangeAspect="1" noChangeArrowheads="1"/>
          </p:cNvPicPr>
          <p:nvPr/>
        </p:nvPicPr>
        <p:blipFill>
          <a:blip r:embed="rId2" cstate="print"/>
          <a:srcRect b="-90"/>
          <a:stretch>
            <a:fillRect/>
          </a:stretch>
        </p:blipFill>
        <p:spPr bwMode="auto">
          <a:xfrm>
            <a:off x="5076825" y="1557338"/>
            <a:ext cx="341947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latin typeface="+mn-lt"/>
                <a:ea typeface="微軟正黑體" pitchFamily="34" charset="-120"/>
              </a:rPr>
              <a:t>裕隆日產汽車公司簡介</a:t>
            </a:r>
          </a:p>
        </p:txBody>
      </p:sp>
      <p:sp>
        <p:nvSpPr>
          <p:cNvPr id="10243" name="Text Box 4"/>
          <p:cNvSpPr txBox="1">
            <a:spLocks noChangeArrowheads="1"/>
          </p:cNvSpPr>
          <p:nvPr/>
        </p:nvSpPr>
        <p:spPr bwMode="auto">
          <a:xfrm>
            <a:off x="2606675" y="1011238"/>
            <a:ext cx="6357938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85763" indent="-385763">
              <a:spcBef>
                <a:spcPct val="80000"/>
              </a:spcBef>
              <a:buSzPct val="130000"/>
              <a:buFont typeface="Wingdings" pitchFamily="2" charset="2"/>
              <a:buChar char="§"/>
            </a:pP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公司名稱：裕隆日產汽車股份有限公司</a:t>
            </a:r>
          </a:p>
          <a:p>
            <a:pPr marL="385763" indent="-385763">
              <a:spcBef>
                <a:spcPct val="80000"/>
              </a:spcBef>
              <a:buSzPct val="130000"/>
              <a:buFont typeface="Wingdings" pitchFamily="2" charset="2"/>
              <a:buChar char="§"/>
            </a:pP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公司成立日期：</a:t>
            </a:r>
            <a:r>
              <a:rPr lang="en-US" altLang="zh-TW" sz="2400" b="1">
                <a:latin typeface="微軟正黑體" pitchFamily="34" charset="-120"/>
                <a:ea typeface="微軟正黑體" pitchFamily="34" charset="-120"/>
              </a:rPr>
              <a:t>2003</a:t>
            </a: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400" b="1"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400" b="1">
                <a:latin typeface="微軟正黑體" pitchFamily="34" charset="-120"/>
                <a:ea typeface="微軟正黑體" pitchFamily="34" charset="-120"/>
              </a:rPr>
              <a:t>22</a:t>
            </a: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日</a:t>
            </a:r>
          </a:p>
          <a:p>
            <a:pPr marL="385763" indent="-385763">
              <a:spcBef>
                <a:spcPct val="80000"/>
              </a:spcBef>
              <a:buSzPct val="130000"/>
              <a:buFont typeface="Wingdings" pitchFamily="2" charset="2"/>
              <a:buChar char="§"/>
            </a:pP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董事長：嚴凱泰先生</a:t>
            </a:r>
          </a:p>
          <a:p>
            <a:pPr marL="385763" indent="-385763">
              <a:spcBef>
                <a:spcPct val="80000"/>
              </a:spcBef>
              <a:buSzPct val="130000"/>
              <a:buFont typeface="Wingdings" pitchFamily="2" charset="2"/>
              <a:buChar char="§"/>
            </a:pP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總經理：蔡文榮先生</a:t>
            </a:r>
          </a:p>
          <a:p>
            <a:pPr marL="385763" indent="-385763">
              <a:spcBef>
                <a:spcPct val="80000"/>
              </a:spcBef>
              <a:buSzPct val="130000"/>
              <a:buFont typeface="Wingdings" pitchFamily="2" charset="2"/>
              <a:buChar char="§"/>
            </a:pP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資本額：</a:t>
            </a:r>
            <a:r>
              <a:rPr lang="en-US" altLang="zh-TW" sz="2400" b="1">
                <a:latin typeface="微軟正黑體" pitchFamily="34" charset="-120"/>
                <a:ea typeface="微軟正黑體" pitchFamily="34" charset="-120"/>
              </a:rPr>
              <a:t>30</a:t>
            </a: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億新台幣</a:t>
            </a:r>
            <a:endParaRPr lang="en-US" altLang="zh-TW" sz="2400" b="1">
              <a:latin typeface="微軟正黑體" pitchFamily="34" charset="-120"/>
              <a:ea typeface="微軟正黑體" pitchFamily="34" charset="-120"/>
            </a:endParaRPr>
          </a:p>
          <a:p>
            <a:pPr marL="385763" indent="-385763">
              <a:spcBef>
                <a:spcPct val="80000"/>
              </a:spcBef>
              <a:buSzPct val="130000"/>
              <a:buFont typeface="Wingdings" pitchFamily="2" charset="2"/>
              <a:buChar char="§"/>
            </a:pP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股權結構：</a:t>
            </a:r>
          </a:p>
        </p:txBody>
      </p:sp>
      <p:pic>
        <p:nvPicPr>
          <p:cNvPr id="32" name="Picture 7" descr="圖ㄧ"/>
          <p:cNvPicPr>
            <a:picLocks noChangeAspect="1" noChangeArrowheads="1"/>
          </p:cNvPicPr>
          <p:nvPr/>
        </p:nvPicPr>
        <p:blipFill>
          <a:blip r:embed="rId2" cstate="print"/>
          <a:srcRect r="-41" b="56"/>
          <a:stretch>
            <a:fillRect/>
          </a:stretch>
        </p:blipFill>
        <p:spPr bwMode="auto">
          <a:xfrm>
            <a:off x="6300788" y="2349500"/>
            <a:ext cx="2251075" cy="2374900"/>
          </a:xfrm>
          <a:prstGeom prst="rect">
            <a:avLst/>
          </a:prstGeom>
          <a:noFill/>
          <a:ln w="9525" algn="ctr">
            <a:solidFill>
              <a:schemeClr val="bg1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33" name="Picture 4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0513" y="1081088"/>
            <a:ext cx="2193925" cy="3163887"/>
          </a:xfrm>
          <a:prstGeom prst="rect">
            <a:avLst/>
          </a:prstGeom>
          <a:noFill/>
          <a:ln w="9525" algn="ctr">
            <a:solidFill>
              <a:schemeClr val="bg1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10246" name="圖表 5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03563" y="4638675"/>
            <a:ext cx="3516312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6"/>
          <p:cNvPicPr>
            <a:picLocks noChangeAspect="1" noChangeArrowheads="1"/>
          </p:cNvPicPr>
          <p:nvPr/>
        </p:nvPicPr>
        <p:blipFill>
          <a:blip r:embed="rId5" cstate="print"/>
          <a:srcRect r="-73" b="3"/>
          <a:stretch>
            <a:fillRect/>
          </a:stretch>
        </p:blipFill>
        <p:spPr bwMode="auto">
          <a:xfrm>
            <a:off x="3479800" y="4754563"/>
            <a:ext cx="3008313" cy="171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8"/>
          <p:cNvSpPr txBox="1"/>
          <p:nvPr/>
        </p:nvSpPr>
        <p:spPr>
          <a:xfrm>
            <a:off x="2700338" y="4941888"/>
            <a:ext cx="1079500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日產汽車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6443663" y="5589588"/>
            <a:ext cx="1081087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裕隆汽車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5148263" y="4437063"/>
            <a:ext cx="1079500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16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公開釋股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2"/>
          <p:cNvSpPr>
            <a:spLocks noChangeArrowheads="1"/>
          </p:cNvSpPr>
          <p:nvPr/>
        </p:nvSpPr>
        <p:spPr bwMode="auto">
          <a:xfrm>
            <a:off x="5651500" y="2133600"/>
            <a:ext cx="3384550" cy="720725"/>
          </a:xfrm>
          <a:prstGeom prst="roundRect">
            <a:avLst>
              <a:gd name="adj" fmla="val 16667"/>
            </a:avLst>
          </a:prstGeom>
          <a:solidFill>
            <a:srgbClr val="0000FF"/>
          </a:solidFill>
          <a:ln w="38100" algn="ctr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>
              <a:defRPr/>
            </a:pPr>
            <a:r>
              <a:rPr lang="en-US" altLang="zh-TW" sz="18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NISSAN </a:t>
            </a:r>
            <a:r>
              <a:rPr lang="zh-TW" altLang="en-US" sz="18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及 </a:t>
            </a:r>
            <a:r>
              <a:rPr lang="en-US" altLang="zh-TW" sz="18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INFINITI</a:t>
            </a:r>
            <a:r>
              <a:rPr lang="zh-TW" altLang="en-US" sz="18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品牌在台除製造外之全價值鏈活動經營</a:t>
            </a:r>
            <a:endParaRPr lang="zh-TW" altLang="en-US" sz="1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1429" name="AutoShape 4"/>
          <p:cNvSpPr>
            <a:spLocks noChangeArrowheads="1"/>
          </p:cNvSpPr>
          <p:nvPr/>
        </p:nvSpPr>
        <p:spPr bwMode="auto">
          <a:xfrm>
            <a:off x="754063" y="3355975"/>
            <a:ext cx="1728787" cy="64928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zh-TW" altLang="en-US" sz="2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海外投資</a:t>
            </a:r>
            <a:endParaRPr lang="zh-TW" altLang="en-US" sz="2800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292" name="AutoShape 21"/>
          <p:cNvSpPr>
            <a:spLocks noChangeArrowheads="1"/>
          </p:cNvSpPr>
          <p:nvPr/>
        </p:nvSpPr>
        <p:spPr bwMode="auto">
          <a:xfrm>
            <a:off x="5651500" y="5803900"/>
            <a:ext cx="3384550" cy="5778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defTabSz="1279525">
              <a:defRPr/>
            </a:pPr>
            <a:r>
              <a:rPr lang="zh-TW" altLang="en-US" sz="180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東風裕隆舊車置換有限公司</a:t>
            </a:r>
            <a:endParaRPr lang="ja-JP" altLang="en-US" sz="180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defTabSz="1279525">
              <a:defRPr/>
            </a:pPr>
            <a:r>
              <a:rPr lang="en-US" altLang="ja-JP" sz="180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en-US" altLang="zh-TW" sz="180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Used Car</a:t>
            </a:r>
            <a:r>
              <a:rPr lang="ja-JP" altLang="en-US" sz="180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）</a:t>
            </a:r>
            <a:endParaRPr lang="zh-TW" altLang="en-US" sz="180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293" name="AutoShape 22"/>
          <p:cNvSpPr>
            <a:spLocks noChangeArrowheads="1"/>
          </p:cNvSpPr>
          <p:nvPr/>
        </p:nvSpPr>
        <p:spPr bwMode="auto">
          <a:xfrm>
            <a:off x="5651500" y="5224463"/>
            <a:ext cx="3384550" cy="50641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defTabSz="1279525">
              <a:defRPr/>
            </a:pPr>
            <a:r>
              <a:rPr lang="zh-TW" altLang="en-US" sz="180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深圳聯友科技</a:t>
            </a:r>
            <a:r>
              <a:rPr lang="zh-CN" altLang="en-US" sz="180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有限公司</a:t>
            </a:r>
            <a:r>
              <a:rPr lang="ja-JP" altLang="en-US" sz="180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（</a:t>
            </a:r>
            <a:r>
              <a:rPr lang="en-US" altLang="ja-JP" sz="180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IT</a:t>
            </a:r>
            <a:r>
              <a:rPr lang="ja-JP" altLang="en-US" sz="180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）</a:t>
            </a:r>
            <a:endParaRPr lang="zh-TW" altLang="en-US" sz="180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294" name="AutoShape 23"/>
          <p:cNvSpPr>
            <a:spLocks noChangeArrowheads="1"/>
          </p:cNvSpPr>
          <p:nvPr/>
        </p:nvSpPr>
        <p:spPr bwMode="auto">
          <a:xfrm>
            <a:off x="5651500" y="4649788"/>
            <a:ext cx="3384550" cy="5048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defTabSz="1279525">
              <a:defRPr/>
            </a:pPr>
            <a:r>
              <a:rPr lang="zh-CN" altLang="en-US" sz="180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風神汽車有限公司 </a:t>
            </a:r>
            <a:r>
              <a:rPr lang="en-US" altLang="ja-JP" sz="180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en-US" altLang="zh-TW" sz="180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Sales Co.</a:t>
            </a:r>
            <a:r>
              <a:rPr lang="en-US" altLang="ja-JP" sz="180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180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295" name="AutoShape 24"/>
          <p:cNvSpPr>
            <a:spLocks noChangeArrowheads="1"/>
          </p:cNvSpPr>
          <p:nvPr/>
        </p:nvSpPr>
        <p:spPr bwMode="auto">
          <a:xfrm>
            <a:off x="5651500" y="2997200"/>
            <a:ext cx="3384550" cy="9334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defTabSz="1279525">
              <a:defRPr/>
            </a:pPr>
            <a:r>
              <a:rPr lang="zh-TW" altLang="en-US" sz="18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廣州風神汽車</a:t>
            </a:r>
            <a:r>
              <a:rPr lang="zh-CN" altLang="en-US" sz="18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有限公司 </a:t>
            </a:r>
            <a:r>
              <a:rPr lang="en-US" altLang="zh-CN" sz="18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(Plant)</a:t>
            </a:r>
          </a:p>
          <a:p>
            <a:pPr defTabSz="1279525">
              <a:defRPr/>
            </a:pP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年產能 </a:t>
            </a: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 廣州風神 </a:t>
            </a: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en-US" altLang="zh-TW" sz="160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en-US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萬輛 </a:t>
            </a: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+</a:t>
            </a:r>
            <a:r>
              <a:rPr lang="zh-TW" altLang="en-US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 鄭州工廠 </a:t>
            </a: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35</a:t>
            </a:r>
            <a:r>
              <a:rPr lang="zh-TW" altLang="en-US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萬輛 </a:t>
            </a: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+</a:t>
            </a:r>
            <a:r>
              <a:rPr lang="zh-TW" altLang="en-US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大連工廠 </a:t>
            </a: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15</a:t>
            </a:r>
            <a:r>
              <a:rPr lang="zh-TW" altLang="en-US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萬輛 </a:t>
            </a: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1600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296" name="AutoShape 29"/>
          <p:cNvSpPr>
            <a:spLocks noChangeArrowheads="1"/>
          </p:cNvSpPr>
          <p:nvPr/>
        </p:nvSpPr>
        <p:spPr bwMode="auto">
          <a:xfrm>
            <a:off x="5651500" y="4006850"/>
            <a:ext cx="3384550" cy="5715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defTabSz="1279525">
              <a:defRPr/>
            </a:pPr>
            <a:r>
              <a:rPr lang="zh-TW" altLang="en-US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風神襄陽汽車</a:t>
            </a:r>
            <a:r>
              <a:rPr lang="zh-CN" altLang="en-US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有限公司 </a:t>
            </a:r>
            <a:r>
              <a:rPr lang="en-US" altLang="zh-CN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(Plant)</a:t>
            </a:r>
          </a:p>
          <a:p>
            <a:pPr defTabSz="1279525">
              <a:defRPr/>
            </a:pPr>
            <a:r>
              <a:rPr lang="ja-JP" altLang="en-US" sz="16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（</a:t>
            </a:r>
            <a:r>
              <a:rPr lang="zh-TW" altLang="en-US" sz="16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年產能 </a:t>
            </a: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21</a:t>
            </a:r>
            <a:r>
              <a:rPr lang="zh-TW" altLang="en-US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萬</a:t>
            </a:r>
            <a:r>
              <a:rPr lang="zh-TW" altLang="en-US" sz="16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輛</a:t>
            </a:r>
            <a:r>
              <a:rPr lang="ja-JP" altLang="en-US" sz="16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）</a:t>
            </a:r>
            <a:endParaRPr lang="zh-TW" altLang="en-US" sz="1600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273" name="Rectangle 32"/>
          <p:cNvSpPr>
            <a:spLocks noChangeArrowheads="1"/>
          </p:cNvSpPr>
          <p:nvPr/>
        </p:nvSpPr>
        <p:spPr bwMode="auto">
          <a:xfrm>
            <a:off x="0" y="0"/>
            <a:ext cx="1676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812800" indent="-812800">
              <a:spcBef>
                <a:spcPct val="20000"/>
              </a:spcBef>
            </a:pPr>
            <a:r>
              <a:rPr lang="zh-TW" altLang="en-US" sz="2800">
                <a:latin typeface="微軟正黑體" pitchFamily="34" charset="-120"/>
                <a:ea typeface="微軟正黑體" pitchFamily="34" charset="-120"/>
              </a:rPr>
              <a:t>營運範疇</a:t>
            </a:r>
          </a:p>
        </p:txBody>
      </p:sp>
      <p:sp>
        <p:nvSpPr>
          <p:cNvPr id="11274" name="Rectangle 37"/>
          <p:cNvSpPr>
            <a:spLocks noChangeArrowheads="1"/>
          </p:cNvSpPr>
          <p:nvPr/>
        </p:nvSpPr>
        <p:spPr bwMode="auto">
          <a:xfrm>
            <a:off x="0" y="0"/>
            <a:ext cx="9144000" cy="77152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TW" altLang="zh-TW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275" name="Rectangle 93"/>
          <p:cNvSpPr>
            <a:spLocks noChangeArrowheads="1"/>
          </p:cNvSpPr>
          <p:nvPr/>
        </p:nvSpPr>
        <p:spPr bwMode="auto">
          <a:xfrm>
            <a:off x="0" y="0"/>
            <a:ext cx="9144000" cy="77152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TW" altLang="zh-TW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300" name="Text Box 92"/>
          <p:cNvSpPr txBox="1">
            <a:spLocks noChangeArrowheads="1"/>
          </p:cNvSpPr>
          <p:nvPr/>
        </p:nvSpPr>
        <p:spPr bwMode="auto">
          <a:xfrm>
            <a:off x="6804025" y="749300"/>
            <a:ext cx="19446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TW" altLang="en-US" sz="14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創新 </a:t>
            </a:r>
            <a:r>
              <a:rPr lang="en-US" altLang="zh-TW" sz="14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‧ </a:t>
            </a:r>
            <a:r>
              <a:rPr lang="zh-TW" altLang="en-US" sz="14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速度 </a:t>
            </a:r>
            <a:r>
              <a:rPr lang="en-US" altLang="zh-TW" sz="14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‧ </a:t>
            </a:r>
            <a:r>
              <a:rPr lang="zh-TW" altLang="en-US" sz="14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團隊</a:t>
            </a:r>
          </a:p>
        </p:txBody>
      </p:sp>
      <p:sp>
        <p:nvSpPr>
          <p:cNvPr id="41" name="AutoShape 4"/>
          <p:cNvSpPr>
            <a:spLocks noChangeArrowheads="1"/>
          </p:cNvSpPr>
          <p:nvPr/>
        </p:nvSpPr>
        <p:spPr bwMode="auto">
          <a:xfrm>
            <a:off x="754063" y="2162175"/>
            <a:ext cx="1728787" cy="649288"/>
          </a:xfrm>
          <a:prstGeom prst="roundRect">
            <a:avLst>
              <a:gd name="adj" fmla="val 16667"/>
            </a:avLst>
          </a:prstGeom>
          <a:solidFill>
            <a:srgbClr val="0000FF"/>
          </a:solidFill>
          <a:ln w="38100" algn="ctr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國內業務</a:t>
            </a:r>
            <a:endParaRPr lang="zh-TW" altLang="en-US" sz="2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278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600" b="1">
                <a:latin typeface="微軟正黑體" pitchFamily="34" charset="-120"/>
                <a:ea typeface="微軟正黑體" pitchFamily="34" charset="-120"/>
              </a:rPr>
              <a:t>營運範疇</a:t>
            </a:r>
          </a:p>
        </p:txBody>
      </p:sp>
      <p:sp>
        <p:nvSpPr>
          <p:cNvPr id="43" name="矩形 42"/>
          <p:cNvSpPr/>
          <p:nvPr/>
        </p:nvSpPr>
        <p:spPr>
          <a:xfrm>
            <a:off x="130175" y="765175"/>
            <a:ext cx="8883650" cy="1223963"/>
          </a:xfrm>
          <a:prstGeom prst="rect">
            <a:avLst/>
          </a:prstGeom>
          <a:solidFill>
            <a:schemeClr val="bg1"/>
          </a:solidFill>
          <a:ln w="508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66700" indent="-266700">
              <a:spcBef>
                <a:spcPts val="1200"/>
              </a:spcBef>
              <a:buFont typeface="+mj-lt"/>
              <a:buAutoNum type="arabicPeriod"/>
              <a:defRPr/>
            </a:pPr>
            <a:r>
              <a:rPr lang="en-US" altLang="zh-TW" sz="2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NISSAN</a:t>
            </a:r>
            <a:r>
              <a:rPr lang="zh-TW" altLang="en-US" sz="2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 及 </a:t>
            </a:r>
            <a:r>
              <a:rPr lang="en-US" altLang="zh-TW" sz="2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INFINITI</a:t>
            </a:r>
            <a:r>
              <a:rPr lang="zh-TW" altLang="en-US" sz="2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 品牌在台灣除製造外之全價值鏈活動經營</a:t>
            </a:r>
          </a:p>
          <a:p>
            <a:pPr marL="266700" indent="-266700">
              <a:spcBef>
                <a:spcPts val="1200"/>
              </a:spcBef>
              <a:buFont typeface="+mj-lt"/>
              <a:buAutoNum type="arabicPeriod"/>
              <a:defRPr/>
            </a:pPr>
            <a:r>
              <a:rPr lang="zh-TW" altLang="en-US" sz="2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與東風汽車有限公司共同發展大陸事業</a:t>
            </a:r>
          </a:p>
        </p:txBody>
      </p:sp>
      <p:cxnSp>
        <p:nvCxnSpPr>
          <p:cNvPr id="45" name="肘形接點 44"/>
          <p:cNvCxnSpPr>
            <a:stCxn id="12318" idx="3"/>
            <a:endCxn id="12295" idx="1"/>
          </p:cNvCxnSpPr>
          <p:nvPr/>
        </p:nvCxnSpPr>
        <p:spPr>
          <a:xfrm flipV="1">
            <a:off x="3494088" y="3463925"/>
            <a:ext cx="2157412" cy="2449513"/>
          </a:xfrm>
          <a:prstGeom prst="bentConnector3">
            <a:avLst>
              <a:gd name="adj1" fmla="val 50000"/>
            </a:avLst>
          </a:prstGeom>
          <a:ln w="31750">
            <a:solidFill>
              <a:srgbClr val="0000FF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肘形接點 49"/>
          <p:cNvCxnSpPr>
            <a:stCxn id="12318" idx="3"/>
            <a:endCxn id="12296" idx="1"/>
          </p:cNvCxnSpPr>
          <p:nvPr/>
        </p:nvCxnSpPr>
        <p:spPr>
          <a:xfrm flipV="1">
            <a:off x="3494088" y="4292600"/>
            <a:ext cx="2157412" cy="1620838"/>
          </a:xfrm>
          <a:prstGeom prst="bentConnector3">
            <a:avLst>
              <a:gd name="adj1" fmla="val 50000"/>
            </a:avLst>
          </a:prstGeom>
          <a:ln w="31750">
            <a:solidFill>
              <a:srgbClr val="0000FF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肘形接點 52"/>
          <p:cNvCxnSpPr>
            <a:stCxn id="12318" idx="3"/>
            <a:endCxn id="12294" idx="1"/>
          </p:cNvCxnSpPr>
          <p:nvPr/>
        </p:nvCxnSpPr>
        <p:spPr>
          <a:xfrm flipV="1">
            <a:off x="3494088" y="4902200"/>
            <a:ext cx="2157412" cy="1011238"/>
          </a:xfrm>
          <a:prstGeom prst="bentConnector3">
            <a:avLst>
              <a:gd name="adj1" fmla="val 50000"/>
            </a:avLst>
          </a:prstGeom>
          <a:ln w="31750">
            <a:solidFill>
              <a:srgbClr val="0000FF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肘形接點 55"/>
          <p:cNvCxnSpPr>
            <a:stCxn id="12318" idx="3"/>
            <a:endCxn id="12293" idx="1"/>
          </p:cNvCxnSpPr>
          <p:nvPr/>
        </p:nvCxnSpPr>
        <p:spPr>
          <a:xfrm flipV="1">
            <a:off x="3494088" y="5478463"/>
            <a:ext cx="2157412" cy="434975"/>
          </a:xfrm>
          <a:prstGeom prst="bentConnector3">
            <a:avLst>
              <a:gd name="adj1" fmla="val 50000"/>
            </a:avLst>
          </a:prstGeom>
          <a:ln w="31750">
            <a:solidFill>
              <a:srgbClr val="0000FF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肘形接點 58"/>
          <p:cNvCxnSpPr>
            <a:stCxn id="12318" idx="3"/>
            <a:endCxn id="12292" idx="1"/>
          </p:cNvCxnSpPr>
          <p:nvPr/>
        </p:nvCxnSpPr>
        <p:spPr>
          <a:xfrm>
            <a:off x="3494088" y="5913438"/>
            <a:ext cx="2157412" cy="179387"/>
          </a:xfrm>
          <a:prstGeom prst="bentConnector3">
            <a:avLst>
              <a:gd name="adj1" fmla="val 50000"/>
            </a:avLst>
          </a:prstGeom>
          <a:ln w="31750">
            <a:solidFill>
              <a:srgbClr val="0000FF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線接點 62"/>
          <p:cNvCxnSpPr>
            <a:stCxn id="41" idx="3"/>
            <a:endCxn id="12290" idx="1"/>
          </p:cNvCxnSpPr>
          <p:nvPr/>
        </p:nvCxnSpPr>
        <p:spPr>
          <a:xfrm>
            <a:off x="2482850" y="2487613"/>
            <a:ext cx="3168650" cy="6350"/>
          </a:xfrm>
          <a:prstGeom prst="line">
            <a:avLst/>
          </a:prstGeom>
          <a:ln w="31750">
            <a:solidFill>
              <a:srgbClr val="0000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10" name="AutoShape 4"/>
          <p:cNvSpPr>
            <a:spLocks noChangeArrowheads="1"/>
          </p:cNvSpPr>
          <p:nvPr/>
        </p:nvSpPr>
        <p:spPr bwMode="auto">
          <a:xfrm>
            <a:off x="106363" y="2162175"/>
            <a:ext cx="546100" cy="6286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 sz="28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endParaRPr lang="zh-TW" altLang="en-US" sz="28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311" name="AutoShape 4"/>
          <p:cNvSpPr>
            <a:spLocks noChangeArrowheads="1"/>
          </p:cNvSpPr>
          <p:nvPr/>
        </p:nvSpPr>
        <p:spPr bwMode="auto">
          <a:xfrm>
            <a:off x="106363" y="3355975"/>
            <a:ext cx="546100" cy="6286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 sz="2800" b="1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endParaRPr lang="zh-TW" altLang="en-US" sz="2800" b="1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312" name="文字方塊 68"/>
          <p:cNvSpPr txBox="1">
            <a:spLocks noChangeArrowheads="1"/>
          </p:cNvSpPr>
          <p:nvPr/>
        </p:nvSpPr>
        <p:spPr bwMode="auto">
          <a:xfrm>
            <a:off x="4572000" y="3141663"/>
            <a:ext cx="7207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16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40%</a:t>
            </a:r>
            <a:endParaRPr lang="zh-TW" altLang="en-US" sz="16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313" name="文字方塊 69"/>
          <p:cNvSpPr txBox="1">
            <a:spLocks noChangeArrowheads="1"/>
          </p:cNvSpPr>
          <p:nvPr/>
        </p:nvSpPr>
        <p:spPr bwMode="auto">
          <a:xfrm>
            <a:off x="4572000" y="3956050"/>
            <a:ext cx="9366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16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16.55%</a:t>
            </a:r>
            <a:endParaRPr lang="zh-TW" altLang="en-US" sz="16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314" name="文字方塊 70"/>
          <p:cNvSpPr txBox="1">
            <a:spLocks noChangeArrowheads="1"/>
          </p:cNvSpPr>
          <p:nvPr/>
        </p:nvSpPr>
        <p:spPr bwMode="auto">
          <a:xfrm>
            <a:off x="4572000" y="4529138"/>
            <a:ext cx="100806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16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33.12%</a:t>
            </a:r>
            <a:endParaRPr lang="zh-TW" altLang="en-US" sz="16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315" name="文字方塊 71"/>
          <p:cNvSpPr txBox="1">
            <a:spLocks noChangeArrowheads="1"/>
          </p:cNvSpPr>
          <p:nvPr/>
        </p:nvSpPr>
        <p:spPr bwMode="auto">
          <a:xfrm>
            <a:off x="4572000" y="5157788"/>
            <a:ext cx="8651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16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45%</a:t>
            </a:r>
            <a:endParaRPr lang="zh-TW" altLang="en-US" sz="16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316" name="文字方塊 72"/>
          <p:cNvSpPr txBox="1">
            <a:spLocks noChangeArrowheads="1"/>
          </p:cNvSpPr>
          <p:nvPr/>
        </p:nvSpPr>
        <p:spPr bwMode="auto">
          <a:xfrm>
            <a:off x="4572000" y="5734050"/>
            <a:ext cx="11525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16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49%</a:t>
            </a:r>
            <a:endParaRPr lang="zh-TW" altLang="en-US" sz="16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317" name="AutoShape 22"/>
          <p:cNvSpPr>
            <a:spLocks noChangeArrowheads="1"/>
          </p:cNvSpPr>
          <p:nvPr/>
        </p:nvSpPr>
        <p:spPr bwMode="auto">
          <a:xfrm>
            <a:off x="1836738" y="4508500"/>
            <a:ext cx="1655762" cy="64928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defTabSz="1279525">
              <a:defRPr/>
            </a:pPr>
            <a:r>
              <a:rPr lang="zh-TW" altLang="en-US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義展海外投資股份有限公司</a:t>
            </a:r>
          </a:p>
        </p:txBody>
      </p:sp>
      <p:sp>
        <p:nvSpPr>
          <p:cNvPr id="12318" name="AutoShape 22"/>
          <p:cNvSpPr>
            <a:spLocks noChangeArrowheads="1"/>
          </p:cNvSpPr>
          <p:nvPr/>
        </p:nvSpPr>
        <p:spPr bwMode="auto">
          <a:xfrm>
            <a:off x="1836738" y="5589588"/>
            <a:ext cx="1657350" cy="6477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defTabSz="1279525">
              <a:defRPr/>
            </a:pPr>
            <a:r>
              <a:rPr lang="zh-TW" altLang="en-US" sz="180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義華大陸投資股份有限公司</a:t>
            </a:r>
          </a:p>
        </p:txBody>
      </p:sp>
      <p:cxnSp>
        <p:nvCxnSpPr>
          <p:cNvPr id="33" name="肘形接點 32"/>
          <p:cNvCxnSpPr>
            <a:stCxn id="231429" idx="2"/>
            <a:endCxn id="12317" idx="1"/>
          </p:cNvCxnSpPr>
          <p:nvPr/>
        </p:nvCxnSpPr>
        <p:spPr>
          <a:xfrm rot="16200000" flipH="1">
            <a:off x="1313657" y="4309269"/>
            <a:ext cx="827087" cy="219075"/>
          </a:xfrm>
          <a:prstGeom prst="bentConnector2">
            <a:avLst/>
          </a:prstGeom>
          <a:ln w="31750">
            <a:solidFill>
              <a:srgbClr val="0000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肘形接點 35"/>
          <p:cNvCxnSpPr>
            <a:stCxn id="12317" idx="2"/>
            <a:endCxn id="12318" idx="0"/>
          </p:cNvCxnSpPr>
          <p:nvPr/>
        </p:nvCxnSpPr>
        <p:spPr>
          <a:xfrm rot="16200000" flipH="1">
            <a:off x="2449513" y="5373688"/>
            <a:ext cx="431800" cy="0"/>
          </a:xfrm>
          <a:prstGeom prst="bentConnector3">
            <a:avLst>
              <a:gd name="adj1" fmla="val 50000"/>
            </a:avLst>
          </a:prstGeom>
          <a:ln w="31750">
            <a:solidFill>
              <a:srgbClr val="0000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600" b="1">
                <a:latin typeface="微軟正黑體" pitchFamily="34" charset="-120"/>
                <a:ea typeface="微軟正黑體" pitchFamily="34" charset="-120"/>
              </a:rPr>
              <a:t>公司願景</a:t>
            </a:r>
          </a:p>
        </p:txBody>
      </p:sp>
      <p:sp>
        <p:nvSpPr>
          <p:cNvPr id="13315" name="Rectangle 12"/>
          <p:cNvSpPr>
            <a:spLocks noChangeArrowheads="1"/>
          </p:cNvSpPr>
          <p:nvPr/>
        </p:nvSpPr>
        <p:spPr bwMode="auto">
          <a:xfrm>
            <a:off x="3490913" y="3822700"/>
            <a:ext cx="2133600" cy="685800"/>
          </a:xfrm>
          <a:prstGeom prst="rect">
            <a:avLst/>
          </a:prstGeom>
          <a:solidFill>
            <a:srgbClr val="DC4C4C"/>
          </a:solidFill>
          <a:ln w="28575">
            <a:noFill/>
            <a:prstDash val="sysDot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zh-TW" altLang="en-US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316" name="Rectangle 8"/>
          <p:cNvSpPr>
            <a:spLocks noChangeArrowheads="1"/>
          </p:cNvSpPr>
          <p:nvPr/>
        </p:nvSpPr>
        <p:spPr bwMode="auto">
          <a:xfrm>
            <a:off x="1177925" y="2749550"/>
            <a:ext cx="6705600" cy="685800"/>
          </a:xfrm>
          <a:prstGeom prst="rect">
            <a:avLst/>
          </a:prstGeom>
          <a:solidFill>
            <a:srgbClr val="800080"/>
          </a:solidFill>
          <a:ln w="28575">
            <a:noFill/>
            <a:prstDash val="sysDot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zh-TW" altLang="en-US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317" name="Rectangle 7"/>
          <p:cNvSpPr>
            <a:spLocks noChangeArrowheads="1"/>
          </p:cNvSpPr>
          <p:nvPr/>
        </p:nvSpPr>
        <p:spPr bwMode="auto">
          <a:xfrm>
            <a:off x="3463925" y="1779588"/>
            <a:ext cx="3200400" cy="609600"/>
          </a:xfrm>
          <a:prstGeom prst="rect">
            <a:avLst/>
          </a:prstGeom>
          <a:solidFill>
            <a:srgbClr val="0033CC"/>
          </a:solidFill>
          <a:ln w="28575">
            <a:noFill/>
            <a:prstDash val="sysDot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zh-TW" altLang="en-US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971550" y="1557338"/>
            <a:ext cx="6985000" cy="324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342900" indent="-342900" algn="ctr" eaLnBrk="0" hangingPunct="0">
              <a:lnSpc>
                <a:spcPct val="150000"/>
              </a:lnSpc>
              <a:spcBef>
                <a:spcPct val="20000"/>
              </a:spcBef>
              <a:defRPr/>
            </a:pPr>
            <a:r>
              <a:rPr lang="zh-TW" altLang="en-US" sz="4000" kern="0" dirty="0">
                <a:latin typeface="微軟正黑體" pitchFamily="34" charset="-120"/>
                <a:ea typeface="微軟正黑體" pitchFamily="34" charset="-120"/>
              </a:rPr>
              <a:t>成為 </a:t>
            </a:r>
            <a:r>
              <a:rPr lang="zh-TW" altLang="en-US" sz="4000" kern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兩岸汽車產業</a:t>
            </a:r>
          </a:p>
          <a:p>
            <a:pPr marL="342900" indent="-342900" algn="ctr" eaLnBrk="0" hangingPunct="0">
              <a:lnSpc>
                <a:spcPct val="150000"/>
              </a:lnSpc>
              <a:spcBef>
                <a:spcPct val="20000"/>
              </a:spcBef>
              <a:defRPr/>
            </a:pPr>
            <a:r>
              <a:rPr lang="zh-TW" altLang="en-US" sz="4000" kern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「產品創新」與「服務創新」</a:t>
            </a:r>
          </a:p>
          <a:p>
            <a:pPr marL="342900" indent="-342900" algn="ctr" eaLnBrk="0" hangingPunct="0">
              <a:lnSpc>
                <a:spcPct val="150000"/>
              </a:lnSpc>
              <a:spcBef>
                <a:spcPct val="20000"/>
              </a:spcBef>
              <a:defRPr/>
            </a:pPr>
            <a:r>
              <a:rPr lang="zh-TW" altLang="en-US" sz="4000" kern="0" dirty="0">
                <a:latin typeface="微軟正黑體" pitchFamily="34" charset="-120"/>
                <a:ea typeface="微軟正黑體" pitchFamily="34" charset="-120"/>
              </a:rPr>
              <a:t>的 </a:t>
            </a:r>
            <a:r>
              <a:rPr lang="zh-TW" altLang="en-US" sz="4000" kern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標竿企業</a:t>
            </a:r>
            <a:r>
              <a:rPr lang="zh-TW" altLang="en-US" sz="4000" kern="0" dirty="0">
                <a:latin typeface="微軟正黑體" pitchFamily="34" charset="-120"/>
                <a:ea typeface="微軟正黑體" pitchFamily="34" charset="-120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3600" b="1">
                <a:latin typeface="微軟正黑體" pitchFamily="34" charset="-120"/>
                <a:ea typeface="微軟正黑體" pitchFamily="34" charset="-120"/>
              </a:rPr>
              <a:t>INFINITI-</a:t>
            </a:r>
            <a:r>
              <a:rPr lang="zh-TW" altLang="en-US" sz="3600" b="1">
                <a:latin typeface="微軟正黑體" pitchFamily="34" charset="-120"/>
                <a:ea typeface="微軟正黑體" pitchFamily="34" charset="-120"/>
              </a:rPr>
              <a:t>進口豪華車</a:t>
            </a:r>
          </a:p>
        </p:txBody>
      </p:sp>
      <p:sp>
        <p:nvSpPr>
          <p:cNvPr id="42" name="文字方塊 41"/>
          <p:cNvSpPr txBox="1"/>
          <p:nvPr/>
        </p:nvSpPr>
        <p:spPr>
          <a:xfrm>
            <a:off x="2050499" y="2276872"/>
            <a:ext cx="9108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Q 50</a:t>
            </a:r>
            <a:endParaRPr lang="zh-TW" altLang="en-US" sz="2000" dirty="0"/>
          </a:p>
        </p:txBody>
      </p:sp>
      <p:sp>
        <p:nvSpPr>
          <p:cNvPr id="47" name="文字方塊 46"/>
          <p:cNvSpPr txBox="1"/>
          <p:nvPr/>
        </p:nvSpPr>
        <p:spPr>
          <a:xfrm>
            <a:off x="2050499" y="4077072"/>
            <a:ext cx="9108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Q 60</a:t>
            </a:r>
            <a:endParaRPr lang="zh-TW" altLang="en-US" sz="2000" dirty="0"/>
          </a:p>
        </p:txBody>
      </p:sp>
      <p:sp>
        <p:nvSpPr>
          <p:cNvPr id="48" name="文字方塊 47"/>
          <p:cNvSpPr txBox="1"/>
          <p:nvPr/>
        </p:nvSpPr>
        <p:spPr>
          <a:xfrm>
            <a:off x="2050499" y="5949280"/>
            <a:ext cx="9108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Q 70</a:t>
            </a:r>
            <a:endParaRPr lang="zh-TW" altLang="en-US" sz="2000" dirty="0"/>
          </a:p>
        </p:txBody>
      </p:sp>
      <p:sp>
        <p:nvSpPr>
          <p:cNvPr id="49" name="文字方塊 48"/>
          <p:cNvSpPr txBox="1"/>
          <p:nvPr/>
        </p:nvSpPr>
        <p:spPr>
          <a:xfrm>
            <a:off x="6358448" y="2276872"/>
            <a:ext cx="910827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QX 50</a:t>
            </a:r>
            <a:endParaRPr lang="zh-TW" altLang="en-US" sz="2000" dirty="0"/>
          </a:p>
        </p:txBody>
      </p:sp>
      <p:sp>
        <p:nvSpPr>
          <p:cNvPr id="50" name="文字方塊 49"/>
          <p:cNvSpPr txBox="1"/>
          <p:nvPr/>
        </p:nvSpPr>
        <p:spPr>
          <a:xfrm>
            <a:off x="6358448" y="4077072"/>
            <a:ext cx="910827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QX 60</a:t>
            </a:r>
            <a:endParaRPr lang="zh-TW" altLang="en-US" sz="2000" dirty="0"/>
          </a:p>
        </p:txBody>
      </p:sp>
      <p:sp>
        <p:nvSpPr>
          <p:cNvPr id="51" name="文字方塊 50"/>
          <p:cNvSpPr txBox="1"/>
          <p:nvPr/>
        </p:nvSpPr>
        <p:spPr>
          <a:xfrm>
            <a:off x="6358448" y="5949280"/>
            <a:ext cx="910827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QX 70</a:t>
            </a:r>
            <a:endParaRPr lang="zh-TW" altLang="en-US" sz="2000" dirty="0"/>
          </a:p>
        </p:txBody>
      </p:sp>
      <p:pic>
        <p:nvPicPr>
          <p:cNvPr id="18" name="圖片 17" descr="QX5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980728"/>
            <a:ext cx="2736000" cy="1268511"/>
          </a:xfrm>
          <a:prstGeom prst="rect">
            <a:avLst/>
          </a:prstGeom>
        </p:spPr>
      </p:pic>
      <p:pic>
        <p:nvPicPr>
          <p:cNvPr id="19" name="圖片 18" descr="QX6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2852936"/>
            <a:ext cx="2736000" cy="1268509"/>
          </a:xfrm>
          <a:prstGeom prst="rect">
            <a:avLst/>
          </a:prstGeom>
        </p:spPr>
      </p:pic>
      <p:pic>
        <p:nvPicPr>
          <p:cNvPr id="20" name="圖片 19" descr="QX 7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4653136"/>
            <a:ext cx="2736000" cy="1268509"/>
          </a:xfrm>
          <a:prstGeom prst="rect">
            <a:avLst/>
          </a:prstGeom>
        </p:spPr>
      </p:pic>
      <p:pic>
        <p:nvPicPr>
          <p:cNvPr id="21" name="圖片 20" descr="Q5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15616" y="980728"/>
            <a:ext cx="2736000" cy="1268509"/>
          </a:xfrm>
          <a:prstGeom prst="rect">
            <a:avLst/>
          </a:prstGeom>
        </p:spPr>
      </p:pic>
      <p:pic>
        <p:nvPicPr>
          <p:cNvPr id="22" name="圖片 21" descr="Q6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15616" y="2852936"/>
            <a:ext cx="2736000" cy="1268509"/>
          </a:xfrm>
          <a:prstGeom prst="rect">
            <a:avLst/>
          </a:prstGeom>
        </p:spPr>
      </p:pic>
      <p:pic>
        <p:nvPicPr>
          <p:cNvPr id="23" name="圖片 22" descr="Q7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87624" y="4653136"/>
            <a:ext cx="2736000" cy="12685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62" name="Picture 26" descr="D:\公關圖檔\車圖\NISSAN\370Z.jpg"/>
          <p:cNvPicPr>
            <a:picLocks noChangeAspect="1" noChangeArrowheads="1"/>
          </p:cNvPicPr>
          <p:nvPr/>
        </p:nvPicPr>
        <p:blipFill>
          <a:blip r:embed="rId2" cstate="print"/>
          <a:srcRect l="4445" r="15546"/>
          <a:stretch>
            <a:fillRect/>
          </a:stretch>
        </p:blipFill>
        <p:spPr bwMode="auto">
          <a:xfrm>
            <a:off x="1127804" y="3550944"/>
            <a:ext cx="2844000" cy="2370000"/>
          </a:xfrm>
          <a:prstGeom prst="rect">
            <a:avLst/>
          </a:prstGeom>
          <a:noFill/>
        </p:spPr>
      </p:pic>
      <p:sp>
        <p:nvSpPr>
          <p:cNvPr id="14347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3600" b="1">
                <a:latin typeface="微軟正黑體" pitchFamily="34" charset="-120"/>
                <a:ea typeface="微軟正黑體" pitchFamily="34" charset="-120"/>
              </a:rPr>
              <a:t>NISSAN-</a:t>
            </a:r>
            <a:r>
              <a:rPr lang="zh-TW" altLang="en-US" sz="3600" b="1">
                <a:latin typeface="微軟正黑體" pitchFamily="34" charset="-120"/>
                <a:ea typeface="微軟正黑體" pitchFamily="34" charset="-120"/>
              </a:rPr>
              <a:t>進口車</a:t>
            </a:r>
          </a:p>
        </p:txBody>
      </p:sp>
      <p:pic>
        <p:nvPicPr>
          <p:cNvPr id="27" name="Picture 28" descr="D:\公關圖檔\車圖\NISSAN\MURANO.jpg"/>
          <p:cNvPicPr>
            <a:picLocks noChangeAspect="1" noChangeArrowheads="1"/>
          </p:cNvPicPr>
          <p:nvPr/>
        </p:nvPicPr>
        <p:blipFill>
          <a:blip r:embed="rId3" cstate="print"/>
          <a:srcRect r="7783"/>
          <a:stretch>
            <a:fillRect/>
          </a:stretch>
        </p:blipFill>
        <p:spPr bwMode="auto">
          <a:xfrm>
            <a:off x="5088244" y="3550944"/>
            <a:ext cx="2987824" cy="2079171"/>
          </a:xfrm>
          <a:prstGeom prst="rect">
            <a:avLst/>
          </a:prstGeom>
          <a:noFill/>
        </p:spPr>
      </p:pic>
      <p:sp>
        <p:nvSpPr>
          <p:cNvPr id="30" name="文字方塊 29"/>
          <p:cNvSpPr txBox="1"/>
          <p:nvPr/>
        </p:nvSpPr>
        <p:spPr>
          <a:xfrm>
            <a:off x="2195736" y="2996952"/>
            <a:ext cx="13248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GT-R</a:t>
            </a:r>
          </a:p>
        </p:txBody>
      </p:sp>
      <p:sp>
        <p:nvSpPr>
          <p:cNvPr id="33" name="文字方塊 32"/>
          <p:cNvSpPr txBox="1"/>
          <p:nvPr/>
        </p:nvSpPr>
        <p:spPr>
          <a:xfrm>
            <a:off x="2195736" y="5445224"/>
            <a:ext cx="13248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370 Z</a:t>
            </a:r>
          </a:p>
        </p:txBody>
      </p:sp>
      <p:sp>
        <p:nvSpPr>
          <p:cNvPr id="34" name="文字方塊 33"/>
          <p:cNvSpPr txBox="1"/>
          <p:nvPr/>
        </p:nvSpPr>
        <p:spPr>
          <a:xfrm>
            <a:off x="6312380" y="2974880"/>
            <a:ext cx="13248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JUKE</a:t>
            </a:r>
          </a:p>
        </p:txBody>
      </p:sp>
      <p:sp>
        <p:nvSpPr>
          <p:cNvPr id="35" name="文字方塊 34"/>
          <p:cNvSpPr txBox="1"/>
          <p:nvPr/>
        </p:nvSpPr>
        <p:spPr>
          <a:xfrm>
            <a:off x="6312380" y="5495160"/>
            <a:ext cx="1326005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MURANO</a:t>
            </a:r>
          </a:p>
        </p:txBody>
      </p:sp>
      <p:pic>
        <p:nvPicPr>
          <p:cNvPr id="11" name="圖片 10" descr="JUK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1340768"/>
            <a:ext cx="2700000" cy="1582756"/>
          </a:xfrm>
          <a:prstGeom prst="rect">
            <a:avLst/>
          </a:prstGeom>
        </p:spPr>
      </p:pic>
      <p:pic>
        <p:nvPicPr>
          <p:cNvPr id="12" name="圖片 11" descr="GTR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59632" y="1268760"/>
            <a:ext cx="3096000" cy="16670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4" descr="D:\公關圖檔\車圖\NISSAN\MARCH(縮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420888"/>
            <a:ext cx="2196000" cy="1572870"/>
          </a:xfrm>
          <a:prstGeom prst="rect">
            <a:avLst/>
          </a:prstGeom>
          <a:noFill/>
        </p:spPr>
      </p:pic>
      <p:pic>
        <p:nvPicPr>
          <p:cNvPr id="19" name="Picture 5" descr="D:\公關圖檔\車圖\NISSAN\TEANA(縮).jpg"/>
          <p:cNvPicPr>
            <a:picLocks noChangeAspect="1" noChangeArrowheads="1"/>
          </p:cNvPicPr>
          <p:nvPr/>
        </p:nvPicPr>
        <p:blipFill>
          <a:blip r:embed="rId3" cstate="print"/>
          <a:srcRect b="15031"/>
          <a:stretch>
            <a:fillRect/>
          </a:stretch>
        </p:blipFill>
        <p:spPr bwMode="auto">
          <a:xfrm>
            <a:off x="179512" y="4725144"/>
            <a:ext cx="2880000" cy="1339684"/>
          </a:xfrm>
          <a:prstGeom prst="rect">
            <a:avLst/>
          </a:prstGeom>
          <a:noFill/>
        </p:spPr>
      </p:pic>
      <p:pic>
        <p:nvPicPr>
          <p:cNvPr id="20" name="Picture 3" descr="D:\公關圖檔\車圖\NISSAN\SUPER SENTRA(縮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836712"/>
            <a:ext cx="2412000" cy="1325450"/>
          </a:xfrm>
          <a:prstGeom prst="rect">
            <a:avLst/>
          </a:prstGeom>
          <a:noFill/>
        </p:spPr>
      </p:pic>
      <p:pic>
        <p:nvPicPr>
          <p:cNvPr id="21" name="Picture 2" descr="D:\公關圖檔\車圖\NISSAN\BIG TIIDA(縮)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9F5"/>
              </a:clrFrom>
              <a:clrTo>
                <a:srgbClr val="FEF9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742874"/>
            <a:ext cx="2628000" cy="1461990"/>
          </a:xfrm>
          <a:prstGeom prst="rect">
            <a:avLst/>
          </a:prstGeom>
          <a:noFill/>
        </p:spPr>
      </p:pic>
      <p:pic>
        <p:nvPicPr>
          <p:cNvPr id="22" name="Picture 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300000" y="2708920"/>
            <a:ext cx="2844000" cy="12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D:\公關圖檔\車圖\NISSAN\MARCH(縮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348880"/>
            <a:ext cx="2196000" cy="1572870"/>
          </a:xfrm>
          <a:prstGeom prst="rect">
            <a:avLst/>
          </a:prstGeom>
          <a:noFill/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E5E5E5"/>
              </a:clrFrom>
              <a:clrTo>
                <a:srgbClr val="E5E5E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75856" y="2564904"/>
            <a:ext cx="2700000" cy="1699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文字方塊 25"/>
          <p:cNvSpPr txBox="1"/>
          <p:nvPr/>
        </p:nvSpPr>
        <p:spPr>
          <a:xfrm>
            <a:off x="6732240" y="6021288"/>
            <a:ext cx="2185343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ALL</a:t>
            </a:r>
            <a:r>
              <a:rPr lang="zh-TW" altLang="en-US" sz="2000" dirty="0" smtClean="0"/>
              <a:t> </a:t>
            </a:r>
            <a:r>
              <a:rPr lang="en-US" altLang="zh-TW" sz="2000" dirty="0" smtClean="0"/>
              <a:t>NEW</a:t>
            </a:r>
            <a:r>
              <a:rPr lang="zh-TW" altLang="en-US" sz="2000" dirty="0" smtClean="0"/>
              <a:t> </a:t>
            </a:r>
            <a:r>
              <a:rPr lang="en-US" altLang="zh-TW" sz="2000" dirty="0" smtClean="0"/>
              <a:t>LIVINA</a:t>
            </a:r>
            <a:endParaRPr lang="zh-TW" altLang="en-US" sz="2000" dirty="0"/>
          </a:p>
        </p:txBody>
      </p:sp>
      <p:sp>
        <p:nvSpPr>
          <p:cNvPr id="27" name="文字方塊 26"/>
          <p:cNvSpPr txBox="1"/>
          <p:nvPr/>
        </p:nvSpPr>
        <p:spPr>
          <a:xfrm>
            <a:off x="611560" y="6021288"/>
            <a:ext cx="21852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TEANA</a:t>
            </a:r>
            <a:endParaRPr lang="zh-TW" altLang="en-US" sz="2000" dirty="0"/>
          </a:p>
        </p:txBody>
      </p:sp>
      <p:sp>
        <p:nvSpPr>
          <p:cNvPr id="28" name="文字方塊 27"/>
          <p:cNvSpPr txBox="1"/>
          <p:nvPr/>
        </p:nvSpPr>
        <p:spPr>
          <a:xfrm>
            <a:off x="6732240" y="2132856"/>
            <a:ext cx="21852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BIG TIIDA</a:t>
            </a:r>
            <a:endParaRPr lang="zh-TW" altLang="en-US" sz="2000" dirty="0"/>
          </a:p>
        </p:txBody>
      </p:sp>
      <p:sp>
        <p:nvSpPr>
          <p:cNvPr id="29" name="文字方塊 28"/>
          <p:cNvSpPr txBox="1"/>
          <p:nvPr/>
        </p:nvSpPr>
        <p:spPr>
          <a:xfrm>
            <a:off x="6732240" y="4221088"/>
            <a:ext cx="21852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TIIDA</a:t>
            </a:r>
            <a:endParaRPr lang="zh-TW" altLang="en-US" sz="2000" dirty="0"/>
          </a:p>
        </p:txBody>
      </p:sp>
      <p:sp>
        <p:nvSpPr>
          <p:cNvPr id="30" name="文字方塊 29"/>
          <p:cNvSpPr txBox="1"/>
          <p:nvPr/>
        </p:nvSpPr>
        <p:spPr>
          <a:xfrm>
            <a:off x="611560" y="2132856"/>
            <a:ext cx="2185214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SUPER</a:t>
            </a:r>
            <a:r>
              <a:rPr lang="zh-TW" altLang="en-US" sz="2000" dirty="0" smtClean="0"/>
              <a:t> </a:t>
            </a:r>
            <a:r>
              <a:rPr lang="en-US" altLang="zh-TW" sz="2000" dirty="0" smtClean="0"/>
              <a:t>SENTRA</a:t>
            </a:r>
            <a:endParaRPr lang="zh-TW" altLang="en-US" sz="2000" dirty="0"/>
          </a:p>
        </p:txBody>
      </p:sp>
      <p:sp>
        <p:nvSpPr>
          <p:cNvPr id="31" name="文字方塊 30"/>
          <p:cNvSpPr txBox="1"/>
          <p:nvPr/>
        </p:nvSpPr>
        <p:spPr>
          <a:xfrm>
            <a:off x="611560" y="4221088"/>
            <a:ext cx="21852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NEW</a:t>
            </a:r>
            <a:r>
              <a:rPr lang="zh-TW" altLang="en-US" sz="2000" dirty="0" smtClean="0"/>
              <a:t> </a:t>
            </a:r>
            <a:r>
              <a:rPr lang="en-US" altLang="zh-TW" sz="2000" dirty="0" smtClean="0"/>
              <a:t>MARCH</a:t>
            </a:r>
          </a:p>
        </p:txBody>
      </p:sp>
      <p:sp>
        <p:nvSpPr>
          <p:cNvPr id="32" name="文字方塊 31"/>
          <p:cNvSpPr txBox="1"/>
          <p:nvPr/>
        </p:nvSpPr>
        <p:spPr>
          <a:xfrm>
            <a:off x="3671900" y="4221088"/>
            <a:ext cx="21852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X-TRAIL</a:t>
            </a:r>
            <a:endParaRPr lang="zh-TW" altLang="en-US" sz="2000" dirty="0"/>
          </a:p>
        </p:txBody>
      </p:sp>
      <p:sp>
        <p:nvSpPr>
          <p:cNvPr id="33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3600" b="1" dirty="0">
                <a:latin typeface="微軟正黑體" pitchFamily="34" charset="-120"/>
                <a:ea typeface="微軟正黑體" pitchFamily="34" charset="-120"/>
              </a:rPr>
              <a:t>NISSAN-</a:t>
            </a: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國產車</a:t>
            </a:r>
          </a:p>
        </p:txBody>
      </p:sp>
      <p:pic>
        <p:nvPicPr>
          <p:cNvPr id="4097" name="Picture 1" descr="D:\公關圖檔\車圖\NISSAN\LIVINA小圖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44137" y="4729939"/>
            <a:ext cx="2880000" cy="1236360"/>
          </a:xfrm>
          <a:prstGeom prst="rect">
            <a:avLst/>
          </a:prstGeom>
          <a:noFill/>
        </p:spPr>
      </p:pic>
      <p:sp>
        <p:nvSpPr>
          <p:cNvPr id="23" name="文字方塊 22"/>
          <p:cNvSpPr txBox="1"/>
          <p:nvPr/>
        </p:nvSpPr>
        <p:spPr>
          <a:xfrm>
            <a:off x="389592" y="3845639"/>
            <a:ext cx="2734607" cy="307975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27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34" name="Picture 18" descr="http://www.nickswebworks.com/images/content-is-king-crown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602136">
            <a:off x="162309" y="3583411"/>
            <a:ext cx="422275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文字方塊 35"/>
          <p:cNvSpPr txBox="1"/>
          <p:nvPr/>
        </p:nvSpPr>
        <p:spPr>
          <a:xfrm>
            <a:off x="6372200" y="3874958"/>
            <a:ext cx="2735976" cy="307777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27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endParaRPr lang="zh-TW" altLang="en-US" sz="14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37" name="Picture 18" descr="http://www.nickswebworks.com/images/content-is-king-crown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602136">
            <a:off x="6130768" y="3625344"/>
            <a:ext cx="422275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字方塊 38"/>
          <p:cNvSpPr txBox="1"/>
          <p:nvPr/>
        </p:nvSpPr>
        <p:spPr>
          <a:xfrm>
            <a:off x="6300192" y="3899148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行政院環保署「</a:t>
            </a:r>
            <a:r>
              <a:rPr lang="en-US" altLang="zh-TW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2015</a:t>
            </a:r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年度環保車」</a:t>
            </a:r>
          </a:p>
        </p:txBody>
      </p:sp>
      <p:sp>
        <p:nvSpPr>
          <p:cNvPr id="40" name="文字方塊 39"/>
          <p:cNvSpPr txBox="1"/>
          <p:nvPr/>
        </p:nvSpPr>
        <p:spPr>
          <a:xfrm>
            <a:off x="310530" y="3857650"/>
            <a:ext cx="29382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行政院環保署「</a:t>
            </a:r>
            <a:r>
              <a:rPr lang="en-US" altLang="zh-TW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2015</a:t>
            </a:r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年度環保車」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3645024"/>
            <a:ext cx="9144000" cy="2664296"/>
          </a:xfrm>
          <a:prstGeom prst="rect">
            <a:avLst/>
          </a:prstGeom>
          <a:gradFill flip="none" rotWithShape="1">
            <a:gsLst>
              <a:gs pos="36000">
                <a:srgbClr val="FF0000"/>
              </a:gs>
              <a:gs pos="36000">
                <a:srgbClr val="C00000"/>
              </a:gs>
              <a:gs pos="93000">
                <a:schemeClr val="tx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0" y="908050"/>
            <a:ext cx="9144000" cy="3097213"/>
          </a:xfrm>
          <a:prstGeom prst="rect">
            <a:avLst/>
          </a:prstGeom>
          <a:gradFill flip="none" rotWithShape="1">
            <a:gsLst>
              <a:gs pos="36000">
                <a:srgbClr val="0000FF"/>
              </a:gs>
              <a:gs pos="36000">
                <a:srgbClr val="000099"/>
              </a:gs>
              <a:gs pos="93000">
                <a:schemeClr val="tx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pic>
        <p:nvPicPr>
          <p:cNvPr id="17" name="圖片 16" descr="外觀大圖.jpg"/>
          <p:cNvPicPr>
            <a:picLocks noChangeAspect="1"/>
          </p:cNvPicPr>
          <p:nvPr/>
        </p:nvPicPr>
        <p:blipFill>
          <a:blip r:embed="rId2" cstate="print"/>
          <a:srcRect t="13237" r="-491"/>
          <a:stretch>
            <a:fillRect/>
          </a:stretch>
        </p:blipFill>
        <p:spPr bwMode="auto">
          <a:xfrm flipH="1">
            <a:off x="-78675" y="906335"/>
            <a:ext cx="9504000" cy="3668306"/>
          </a:xfrm>
          <a:prstGeom prst="rect">
            <a:avLst/>
          </a:prstGeom>
          <a:ln>
            <a:noFill/>
          </a:ln>
          <a:effectLst/>
        </p:spPr>
      </p:pic>
      <p:sp>
        <p:nvSpPr>
          <p:cNvPr id="16390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3600" b="1" dirty="0">
                <a:latin typeface="微軟正黑體" pitchFamily="34" charset="-120"/>
                <a:ea typeface="微軟正黑體" pitchFamily="34" charset="-120"/>
              </a:rPr>
              <a:t>NISSAN-</a:t>
            </a: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今年度新車上市活動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06108" y="4260007"/>
            <a:ext cx="3537892" cy="206117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9" name="圖片 8" descr="Xtrail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000" y="4293096"/>
            <a:ext cx="3753540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矩形 23"/>
          <p:cNvSpPr/>
          <p:nvPr/>
        </p:nvSpPr>
        <p:spPr>
          <a:xfrm>
            <a:off x="2358991" y="4259924"/>
            <a:ext cx="3240360" cy="20882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矩形 29"/>
          <p:cNvSpPr/>
          <p:nvPr/>
        </p:nvSpPr>
        <p:spPr>
          <a:xfrm>
            <a:off x="0" y="4263243"/>
            <a:ext cx="2880000" cy="208188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9" name="圖片 28" descr="圖二 奇幻祕境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0528" y="4221088"/>
            <a:ext cx="3384000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圖片 30" descr="圖一 奇幻祕境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55776" y="4221088"/>
            <a:ext cx="3384000" cy="22175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3"/>
          <p:cNvPicPr preferRelativeResize="0">
            <a:picLocks noChangeArrowheads="1"/>
          </p:cNvPicPr>
          <p:nvPr/>
        </p:nvPicPr>
        <p:blipFill>
          <a:blip r:embed="rId6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21446" y="1124744"/>
            <a:ext cx="2497456" cy="122413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3600" b="1" dirty="0" smtClean="0">
                <a:latin typeface="微軟正黑體" pitchFamily="34" charset="-120"/>
                <a:ea typeface="微軟正黑體" pitchFamily="34" charset="-120"/>
              </a:rPr>
              <a:t>NISSAN-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最新行銷活動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7" name="圖片 6" descr="1C8B6F0EH0169.jpg"/>
          <p:cNvPicPr>
            <a:picLocks noChangeAspect="1"/>
          </p:cNvPicPr>
          <p:nvPr/>
        </p:nvPicPr>
        <p:blipFill>
          <a:blip r:embed="rId2" cstate="print"/>
          <a:srcRect b="17450"/>
          <a:stretch>
            <a:fillRect/>
          </a:stretch>
        </p:blipFill>
        <p:spPr>
          <a:xfrm>
            <a:off x="2159099" y="720080"/>
            <a:ext cx="4825801" cy="56612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latin typeface="+mn-lt"/>
                <a:ea typeface="微軟正黑體" pitchFamily="34" charset="-120"/>
              </a:rPr>
              <a:t>議程說明</a:t>
            </a:r>
          </a:p>
        </p:txBody>
      </p:sp>
      <p:sp>
        <p:nvSpPr>
          <p:cNvPr id="12" name="矩形 11"/>
          <p:cNvSpPr/>
          <p:nvPr/>
        </p:nvSpPr>
        <p:spPr>
          <a:xfrm>
            <a:off x="0" y="1557338"/>
            <a:ext cx="5013325" cy="217805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8926513" y="1557338"/>
            <a:ext cx="217487" cy="2159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7413" name="矩形 15"/>
          <p:cNvSpPr>
            <a:spLocks noChangeArrowheads="1"/>
          </p:cNvSpPr>
          <p:nvPr/>
        </p:nvSpPr>
        <p:spPr bwMode="auto">
          <a:xfrm>
            <a:off x="971550" y="2393950"/>
            <a:ext cx="40322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48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營運說明</a:t>
            </a:r>
            <a:endParaRPr lang="en-US" altLang="zh-TW" sz="48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3789363"/>
            <a:ext cx="9144000" cy="14287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203" name="AutoShape 6"/>
          <p:cNvSpPr>
            <a:spLocks noChangeArrowheads="1"/>
          </p:cNvSpPr>
          <p:nvPr/>
        </p:nvSpPr>
        <p:spPr bwMode="gray">
          <a:xfrm>
            <a:off x="179388" y="1700213"/>
            <a:ext cx="754062" cy="806450"/>
          </a:xfrm>
          <a:prstGeom prst="roundRect">
            <a:avLst>
              <a:gd name="adj" fmla="val 0"/>
            </a:avLst>
          </a:prstGeom>
          <a:solidFill>
            <a:srgbClr val="C00000"/>
          </a:solidFill>
          <a:ln w="5715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 sz="54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endParaRPr lang="zh-TW" altLang="en-US" sz="5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7416" name="Picture 10"/>
          <p:cNvPicPr>
            <a:picLocks noChangeAspect="1" noChangeArrowheads="1"/>
          </p:cNvPicPr>
          <p:nvPr/>
        </p:nvPicPr>
        <p:blipFill>
          <a:blip r:embed="rId2" cstate="print"/>
          <a:srcRect r="58" b="20"/>
          <a:stretch>
            <a:fillRect/>
          </a:stretch>
        </p:blipFill>
        <p:spPr bwMode="auto">
          <a:xfrm>
            <a:off x="5076825" y="1557338"/>
            <a:ext cx="3827463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3600" b="1" dirty="0" smtClean="0">
                <a:latin typeface="微軟正黑體" pitchFamily="34" charset="-120"/>
                <a:ea typeface="微軟正黑體" pitchFamily="34" charset="-120"/>
              </a:rPr>
              <a:t>2015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年第三季</a:t>
            </a: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合併綜合損益表</a:t>
            </a: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07504" y="1000125"/>
          <a:ext cx="8963025" cy="5210175"/>
        </p:xfrm>
        <a:graphic>
          <a:graphicData uri="http://schemas.openxmlformats.org/presentationml/2006/ole">
            <p:oleObj spid="_x0000_s1026" name="Worksheet" r:id="rId3" imgW="9972696" imgH="3648152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3600" b="1" dirty="0" smtClean="0">
                <a:latin typeface="微軟正黑體" pitchFamily="34" charset="-120"/>
                <a:ea typeface="微軟正黑體" pitchFamily="34" charset="-120"/>
              </a:rPr>
              <a:t>2015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年第三季</a:t>
            </a: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合併資產負債表</a:t>
            </a: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06561" y="764704"/>
          <a:ext cx="8929935" cy="5524648"/>
        </p:xfrm>
        <a:graphic>
          <a:graphicData uri="http://schemas.openxmlformats.org/presentationml/2006/ole">
            <p:oleObj spid="_x0000_s2050" name="Worksheet" r:id="rId3" imgW="8115232" imgH="442907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 cstate="print"/>
          <a:srcRect r="15702"/>
          <a:stretch>
            <a:fillRect/>
          </a:stretch>
        </p:blipFill>
        <p:spPr bwMode="auto">
          <a:xfrm>
            <a:off x="755576" y="1556792"/>
            <a:ext cx="7344815" cy="4090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市場占有率</a:t>
            </a:r>
          </a:p>
        </p:txBody>
      </p:sp>
      <p:sp>
        <p:nvSpPr>
          <p:cNvPr id="13" name="矩形 12"/>
          <p:cNvSpPr/>
          <p:nvPr/>
        </p:nvSpPr>
        <p:spPr>
          <a:xfrm>
            <a:off x="539552" y="5733256"/>
            <a:ext cx="8568952" cy="8639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68288" indent="-268288">
              <a:lnSpc>
                <a:spcPct val="150000"/>
              </a:lnSpc>
              <a:tabLst>
                <a:tab pos="268288" algn="l"/>
              </a:tabLst>
              <a:defRPr/>
            </a:pPr>
            <a:endParaRPr lang="en-US" altLang="zh-TW" sz="20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1475656" y="1012666"/>
            <a:ext cx="6048672" cy="400110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TW" sz="2000" b="1" u="sng" dirty="0" smtClean="0">
                <a:latin typeface="微軟正黑體" pitchFamily="34" charset="-120"/>
                <a:ea typeface="微軟正黑體" pitchFamily="34" charset="-120"/>
              </a:rPr>
              <a:t>2015</a:t>
            </a:r>
            <a:r>
              <a:rPr lang="zh-TW" altLang="en-US" sz="2000" b="1" u="sng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000" b="1" u="sng" dirty="0" smtClean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2000" b="1" u="sng" dirty="0" smtClean="0">
                <a:latin typeface="微軟正黑體" pitchFamily="34" charset="-120"/>
                <a:ea typeface="微軟正黑體" pitchFamily="34" charset="-120"/>
              </a:rPr>
              <a:t>月至</a:t>
            </a:r>
            <a:r>
              <a:rPr lang="en-US" altLang="zh-TW" sz="2000" b="1" u="sng" dirty="0" smtClean="0"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sz="2000" b="1" u="sng" dirty="0" smtClean="0">
                <a:latin typeface="微軟正黑體" pitchFamily="34" charset="-120"/>
                <a:ea typeface="微軟正黑體" pitchFamily="34" charset="-120"/>
              </a:rPr>
              <a:t>月   市場占有率</a:t>
            </a:r>
            <a:endParaRPr lang="zh-TW" altLang="en-US" sz="2000" b="1" u="sng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2555776" y="3501008"/>
            <a:ext cx="792087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CC223A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1600" dirty="0" smtClean="0">
                <a:latin typeface="微軟正黑體" pitchFamily="34" charset="-120"/>
                <a:ea typeface="微軟正黑體" pitchFamily="34" charset="-120"/>
              </a:rPr>
              <a:t>10.6%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83568" y="5301208"/>
            <a:ext cx="8712968" cy="12239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68288" indent="-268288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altLang="zh-TW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1~10</a:t>
            </a:r>
            <a:r>
              <a:rPr lang="zh-TW" altLang="en-US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月市占率</a:t>
            </a:r>
            <a:r>
              <a:rPr lang="en-US" altLang="zh-TW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10.6%</a:t>
            </a:r>
            <a:r>
              <a:rPr lang="zh-TW" altLang="en-US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，位居市場</a:t>
            </a:r>
            <a:r>
              <a:rPr lang="en-US" altLang="zh-TW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No.2</a:t>
            </a:r>
            <a:r>
              <a:rPr lang="zh-TW" altLang="en-US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0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latin typeface="+mn-lt"/>
                <a:ea typeface="微軟正黑體" pitchFamily="34" charset="-120"/>
              </a:rPr>
              <a:t>議程說明</a:t>
            </a:r>
          </a:p>
        </p:txBody>
      </p:sp>
      <p:sp>
        <p:nvSpPr>
          <p:cNvPr id="12" name="矩形 11"/>
          <p:cNvSpPr/>
          <p:nvPr/>
        </p:nvSpPr>
        <p:spPr>
          <a:xfrm>
            <a:off x="0" y="1557338"/>
            <a:ext cx="5013325" cy="217805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8532813" y="1557338"/>
            <a:ext cx="611187" cy="2159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9461" name="矩形 15"/>
          <p:cNvSpPr>
            <a:spLocks noChangeArrowheads="1"/>
          </p:cNvSpPr>
          <p:nvPr/>
        </p:nvSpPr>
        <p:spPr bwMode="auto">
          <a:xfrm>
            <a:off x="971550" y="2393950"/>
            <a:ext cx="40322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48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主要發展策略</a:t>
            </a:r>
            <a:endParaRPr lang="en-US" altLang="zh-TW" sz="48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3789363"/>
            <a:ext cx="9144000" cy="14287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203" name="AutoShape 6"/>
          <p:cNvSpPr>
            <a:spLocks noChangeArrowheads="1"/>
          </p:cNvSpPr>
          <p:nvPr/>
        </p:nvSpPr>
        <p:spPr bwMode="gray">
          <a:xfrm>
            <a:off x="179388" y="1700213"/>
            <a:ext cx="754062" cy="806450"/>
          </a:xfrm>
          <a:prstGeom prst="roundRect">
            <a:avLst>
              <a:gd name="adj" fmla="val 0"/>
            </a:avLst>
          </a:prstGeom>
          <a:solidFill>
            <a:srgbClr val="C00000"/>
          </a:solidFill>
          <a:ln w="5715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 sz="54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endParaRPr lang="zh-TW" altLang="en-US" sz="5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9464" name="Picture 11" descr="http://img.autonet.com.tw/news/img/2013/12/bb31204391.jpg"/>
          <p:cNvPicPr>
            <a:picLocks noChangeAspect="1" noChangeArrowheads="1"/>
          </p:cNvPicPr>
          <p:nvPr/>
        </p:nvPicPr>
        <p:blipFill>
          <a:blip r:embed="rId2" cstate="print"/>
          <a:srcRect b="114"/>
          <a:stretch>
            <a:fillRect/>
          </a:stretch>
        </p:blipFill>
        <p:spPr bwMode="auto">
          <a:xfrm>
            <a:off x="5076825" y="1557338"/>
            <a:ext cx="3382963" cy="217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/>
          <p:cNvPicPr>
            <a:picLocks noChangeAspect="1" noChangeArrowheads="1"/>
          </p:cNvPicPr>
          <p:nvPr/>
        </p:nvPicPr>
        <p:blipFill>
          <a:blip r:embed="rId2" cstate="print"/>
          <a:srcRect r="-2" b="17"/>
          <a:stretch>
            <a:fillRect/>
          </a:stretch>
        </p:blipFill>
        <p:spPr bwMode="auto">
          <a:xfrm>
            <a:off x="215900" y="44450"/>
            <a:ext cx="3779838" cy="207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276225" y="2060575"/>
            <a:ext cx="8650288" cy="2392363"/>
          </a:xfrm>
          <a:prstGeom prst="rect">
            <a:avLst/>
          </a:prstGeom>
          <a:noFill/>
          <a:ln w="88900">
            <a:solidFill>
              <a:srgbClr val="0033C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468313" y="2205038"/>
            <a:ext cx="2663825" cy="2087562"/>
          </a:xfrm>
          <a:prstGeom prst="roundRect">
            <a:avLst/>
          </a:prstGeom>
          <a:gradFill flip="none" rotWithShape="1">
            <a:gsLst>
              <a:gs pos="0">
                <a:srgbClr val="0033CC">
                  <a:shade val="30000"/>
                  <a:satMod val="11500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58" name="文字方塊 7"/>
          <p:cNvSpPr txBox="1">
            <a:spLocks noChangeArrowheads="1"/>
          </p:cNvSpPr>
          <p:nvPr/>
        </p:nvSpPr>
        <p:spPr bwMode="auto">
          <a:xfrm>
            <a:off x="684213" y="2220913"/>
            <a:ext cx="22320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48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Power</a:t>
            </a:r>
            <a:endParaRPr lang="zh-TW" altLang="en-US" sz="48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59" name="文字方塊 8"/>
          <p:cNvSpPr txBox="1">
            <a:spLocks noChangeArrowheads="1"/>
          </p:cNvSpPr>
          <p:nvPr/>
        </p:nvSpPr>
        <p:spPr bwMode="auto">
          <a:xfrm>
            <a:off x="468313" y="3074988"/>
            <a:ext cx="26638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16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Brand &amp; sales power</a:t>
            </a:r>
            <a:endParaRPr lang="zh-TW" altLang="en-US" sz="16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60" name="文字方塊 9"/>
          <p:cNvSpPr txBox="1">
            <a:spLocks noChangeArrowheads="1"/>
          </p:cNvSpPr>
          <p:nvPr/>
        </p:nvSpPr>
        <p:spPr bwMode="auto">
          <a:xfrm>
            <a:off x="468313" y="3651250"/>
            <a:ext cx="26638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4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品牌 </a:t>
            </a:r>
            <a:r>
              <a:rPr lang="en-US" altLang="zh-TW" sz="24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4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銷售力</a:t>
            </a:r>
          </a:p>
        </p:txBody>
      </p:sp>
      <p:sp>
        <p:nvSpPr>
          <p:cNvPr id="16" name="圓角矩形 15"/>
          <p:cNvSpPr/>
          <p:nvPr/>
        </p:nvSpPr>
        <p:spPr>
          <a:xfrm>
            <a:off x="3276600" y="2220913"/>
            <a:ext cx="2663825" cy="2087562"/>
          </a:xfrm>
          <a:prstGeom prst="roundRect">
            <a:avLst/>
          </a:prstGeom>
          <a:gradFill flip="none" rotWithShape="1">
            <a:gsLst>
              <a:gs pos="0">
                <a:srgbClr val="0033CC">
                  <a:shade val="30000"/>
                  <a:satMod val="11500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62" name="文字方塊 16"/>
          <p:cNvSpPr txBox="1">
            <a:spLocks noChangeArrowheads="1"/>
          </p:cNvSpPr>
          <p:nvPr/>
        </p:nvSpPr>
        <p:spPr bwMode="auto">
          <a:xfrm>
            <a:off x="3492500" y="2235200"/>
            <a:ext cx="22320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48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8%</a:t>
            </a:r>
            <a:endParaRPr lang="zh-TW" altLang="en-US" sz="48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63" name="文字方塊 17"/>
          <p:cNvSpPr txBox="1">
            <a:spLocks noChangeArrowheads="1"/>
          </p:cNvSpPr>
          <p:nvPr/>
        </p:nvSpPr>
        <p:spPr bwMode="auto">
          <a:xfrm>
            <a:off x="3276600" y="3090863"/>
            <a:ext cx="26638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16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Global market share by FY16</a:t>
            </a:r>
            <a:endParaRPr lang="zh-TW" altLang="en-US" sz="16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64" name="文字方塊 18"/>
          <p:cNvSpPr txBox="1">
            <a:spLocks noChangeArrowheads="1"/>
          </p:cNvSpPr>
          <p:nvPr/>
        </p:nvSpPr>
        <p:spPr bwMode="auto">
          <a:xfrm>
            <a:off x="3276600" y="3667125"/>
            <a:ext cx="2663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4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市佔率</a:t>
            </a:r>
          </a:p>
        </p:txBody>
      </p:sp>
      <p:sp>
        <p:nvSpPr>
          <p:cNvPr id="21" name="圓角矩形 20"/>
          <p:cNvSpPr/>
          <p:nvPr/>
        </p:nvSpPr>
        <p:spPr>
          <a:xfrm>
            <a:off x="6084888" y="2220913"/>
            <a:ext cx="2663825" cy="2087562"/>
          </a:xfrm>
          <a:prstGeom prst="roundRect">
            <a:avLst/>
          </a:prstGeom>
          <a:gradFill flip="none" rotWithShape="1">
            <a:gsLst>
              <a:gs pos="0">
                <a:srgbClr val="0033CC">
                  <a:shade val="30000"/>
                  <a:satMod val="11500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66" name="文字方塊 21"/>
          <p:cNvSpPr txBox="1">
            <a:spLocks noChangeArrowheads="1"/>
          </p:cNvSpPr>
          <p:nvPr/>
        </p:nvSpPr>
        <p:spPr bwMode="auto">
          <a:xfrm>
            <a:off x="6300788" y="2235200"/>
            <a:ext cx="22320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48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8%</a:t>
            </a:r>
            <a:endParaRPr lang="zh-TW" altLang="en-US" sz="48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67" name="文字方塊 22"/>
          <p:cNvSpPr txBox="1">
            <a:spLocks noChangeArrowheads="1"/>
          </p:cNvSpPr>
          <p:nvPr/>
        </p:nvSpPr>
        <p:spPr bwMode="auto">
          <a:xfrm>
            <a:off x="6084888" y="3090863"/>
            <a:ext cx="26638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16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Sustainable COP</a:t>
            </a:r>
            <a:endParaRPr lang="zh-TW" altLang="en-US" sz="16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68" name="文字方塊 23"/>
          <p:cNvSpPr txBox="1">
            <a:spLocks noChangeArrowheads="1"/>
          </p:cNvSpPr>
          <p:nvPr/>
        </p:nvSpPr>
        <p:spPr bwMode="auto">
          <a:xfrm>
            <a:off x="6084888" y="3667125"/>
            <a:ext cx="2663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4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合併營業利益</a:t>
            </a:r>
          </a:p>
        </p:txBody>
      </p:sp>
      <p:pic>
        <p:nvPicPr>
          <p:cNvPr id="20496" name="群組 3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613" y="4535488"/>
            <a:ext cx="1517650" cy="165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7" name="群組 34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6238" y="4535488"/>
            <a:ext cx="1517650" cy="165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8" name="群組 38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8163" y="4535488"/>
            <a:ext cx="1517650" cy="165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9" name="群組 42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2625" y="4535488"/>
            <a:ext cx="1584325" cy="165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0" name="群組 46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35675" y="4535488"/>
            <a:ext cx="1517650" cy="165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1" name="群組 50"/>
          <p:cNvPicPr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46975" y="4535488"/>
            <a:ext cx="1517650" cy="165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矩形 54"/>
          <p:cNvSpPr/>
          <p:nvPr/>
        </p:nvSpPr>
        <p:spPr>
          <a:xfrm>
            <a:off x="250825" y="6092825"/>
            <a:ext cx="1368425" cy="360363"/>
          </a:xfrm>
          <a:prstGeom prst="rect">
            <a:avLst/>
          </a:prstGeom>
          <a:solidFill>
            <a:schemeClr val="tx1"/>
          </a:solidFill>
          <a:ln>
            <a:solidFill>
              <a:srgbClr val="DDDDD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800" dirty="0">
                <a:latin typeface="微軟正黑體" pitchFamily="34" charset="-120"/>
                <a:ea typeface="微軟正黑體" pitchFamily="34" charset="-120"/>
              </a:rPr>
              <a:t>支柱</a:t>
            </a:r>
            <a:r>
              <a:rPr lang="en-US" altLang="zh-TW" sz="1800" dirty="0">
                <a:latin typeface="微軟正黑體" pitchFamily="34" charset="-120"/>
                <a:ea typeface="微軟正黑體" pitchFamily="34" charset="-120"/>
              </a:rPr>
              <a:t>1</a:t>
            </a:r>
            <a:endParaRPr lang="zh-TW" altLang="en-US" sz="1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692275" y="6092825"/>
            <a:ext cx="1366838" cy="360363"/>
          </a:xfrm>
          <a:prstGeom prst="rect">
            <a:avLst/>
          </a:prstGeom>
          <a:solidFill>
            <a:schemeClr val="tx1"/>
          </a:solidFill>
          <a:ln>
            <a:solidFill>
              <a:srgbClr val="DDDDD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800" dirty="0">
                <a:latin typeface="微軟正黑體" pitchFamily="34" charset="-120"/>
                <a:ea typeface="微軟正黑體" pitchFamily="34" charset="-120"/>
              </a:rPr>
              <a:t>支柱</a:t>
            </a:r>
            <a:r>
              <a:rPr lang="en-US" altLang="zh-TW" sz="1800" dirty="0">
                <a:latin typeface="微軟正黑體" pitchFamily="34" charset="-120"/>
                <a:ea typeface="微軟正黑體" pitchFamily="34" charset="-120"/>
              </a:rPr>
              <a:t>2</a:t>
            </a:r>
            <a:endParaRPr lang="zh-TW" altLang="en-US" sz="1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132138" y="6092825"/>
            <a:ext cx="1368425" cy="360363"/>
          </a:xfrm>
          <a:prstGeom prst="rect">
            <a:avLst/>
          </a:prstGeom>
          <a:solidFill>
            <a:schemeClr val="tx1"/>
          </a:solidFill>
          <a:ln>
            <a:solidFill>
              <a:srgbClr val="DDDDD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800" dirty="0">
                <a:latin typeface="微軟正黑體" pitchFamily="34" charset="-120"/>
                <a:ea typeface="微軟正黑體" pitchFamily="34" charset="-120"/>
              </a:rPr>
              <a:t>支柱</a:t>
            </a:r>
            <a:r>
              <a:rPr lang="en-US" altLang="zh-TW" sz="1800" dirty="0">
                <a:latin typeface="微軟正黑體" pitchFamily="34" charset="-120"/>
                <a:ea typeface="微軟正黑體" pitchFamily="34" charset="-120"/>
              </a:rPr>
              <a:t>3</a:t>
            </a:r>
            <a:endParaRPr lang="zh-TW" altLang="en-US" sz="1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4572000" y="6092825"/>
            <a:ext cx="1368425" cy="360363"/>
          </a:xfrm>
          <a:prstGeom prst="rect">
            <a:avLst/>
          </a:prstGeom>
          <a:solidFill>
            <a:schemeClr val="tx1"/>
          </a:solidFill>
          <a:ln>
            <a:solidFill>
              <a:srgbClr val="DDDDD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800" dirty="0">
                <a:latin typeface="微軟正黑體" pitchFamily="34" charset="-120"/>
                <a:ea typeface="微軟正黑體" pitchFamily="34" charset="-120"/>
              </a:rPr>
              <a:t>支柱</a:t>
            </a:r>
            <a:r>
              <a:rPr lang="en-US" altLang="zh-TW" sz="1800" dirty="0">
                <a:latin typeface="微軟正黑體" pitchFamily="34" charset="-120"/>
                <a:ea typeface="微軟正黑體" pitchFamily="34" charset="-120"/>
              </a:rPr>
              <a:t>4</a:t>
            </a:r>
            <a:endParaRPr lang="zh-TW" altLang="en-US" sz="1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6084888" y="6092825"/>
            <a:ext cx="1366837" cy="360363"/>
          </a:xfrm>
          <a:prstGeom prst="rect">
            <a:avLst/>
          </a:prstGeom>
          <a:solidFill>
            <a:schemeClr val="tx1"/>
          </a:solidFill>
          <a:ln>
            <a:solidFill>
              <a:srgbClr val="DDDDD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800" dirty="0">
                <a:latin typeface="微軟正黑體" pitchFamily="34" charset="-120"/>
                <a:ea typeface="微軟正黑體" pitchFamily="34" charset="-120"/>
              </a:rPr>
              <a:t>支柱</a:t>
            </a:r>
            <a:r>
              <a:rPr lang="en-US" altLang="zh-TW" sz="1800" dirty="0">
                <a:latin typeface="微軟正黑體" pitchFamily="34" charset="-120"/>
                <a:ea typeface="微軟正黑體" pitchFamily="34" charset="-120"/>
              </a:rPr>
              <a:t>5</a:t>
            </a:r>
            <a:endParaRPr lang="zh-TW" altLang="en-US" sz="1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7596188" y="6092825"/>
            <a:ext cx="1368425" cy="360363"/>
          </a:xfrm>
          <a:prstGeom prst="rect">
            <a:avLst/>
          </a:prstGeom>
          <a:solidFill>
            <a:schemeClr val="tx1"/>
          </a:solidFill>
          <a:ln>
            <a:solidFill>
              <a:srgbClr val="DDDDD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800" dirty="0">
                <a:latin typeface="微軟正黑體" pitchFamily="34" charset="-120"/>
                <a:ea typeface="微軟正黑體" pitchFamily="34" charset="-120"/>
              </a:rPr>
              <a:t>支柱</a:t>
            </a:r>
            <a:r>
              <a:rPr lang="en-US" altLang="zh-TW" sz="1800" dirty="0">
                <a:latin typeface="微軟正黑體" pitchFamily="34" charset="-120"/>
                <a:ea typeface="微軟正黑體" pitchFamily="34" charset="-120"/>
              </a:rPr>
              <a:t>6</a:t>
            </a:r>
            <a:endParaRPr lang="zh-TW" altLang="en-US" sz="1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31775" y="4379913"/>
            <a:ext cx="8732838" cy="128587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149725" y="1628775"/>
            <a:ext cx="4814888" cy="431800"/>
          </a:xfrm>
          <a:prstGeom prst="rect">
            <a:avLst/>
          </a:prstGeom>
          <a:gradFill flip="none" rotWithShape="1">
            <a:gsLst>
              <a:gs pos="0">
                <a:srgbClr val="0033CC">
                  <a:shade val="30000"/>
                  <a:satMod val="11500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2400" dirty="0"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年中長期營運計畫</a:t>
            </a:r>
            <a:r>
              <a:rPr lang="en-US" altLang="zh-TW" sz="2400" dirty="0">
                <a:latin typeface="微軟正黑體" pitchFamily="34" charset="-120"/>
                <a:ea typeface="微軟正黑體" pitchFamily="34" charset="-120"/>
              </a:rPr>
              <a:t>(2011~2016)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600" b="1">
                <a:latin typeface="微軟正黑體" pitchFamily="34" charset="-120"/>
                <a:ea typeface="微軟正黑體" pitchFamily="34" charset="-120"/>
              </a:rPr>
              <a:t>經營策略</a:t>
            </a:r>
          </a:p>
        </p:txBody>
      </p:sp>
      <p:grpSp>
        <p:nvGrpSpPr>
          <p:cNvPr id="21507" name="等腰三角形 12"/>
          <p:cNvGrpSpPr>
            <a:grpSpLocks/>
          </p:cNvGrpSpPr>
          <p:nvPr/>
        </p:nvGrpSpPr>
        <p:grpSpPr bwMode="auto">
          <a:xfrm>
            <a:off x="354013" y="719138"/>
            <a:ext cx="8485187" cy="1719262"/>
            <a:chOff x="223" y="453"/>
            <a:chExt cx="5345" cy="1083"/>
          </a:xfrm>
        </p:grpSpPr>
        <p:pic>
          <p:nvPicPr>
            <p:cNvPr id="21525" name="等腰三角形 12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3" y="453"/>
              <a:ext cx="5345" cy="10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26" name="Text Box 4"/>
            <p:cNvSpPr txBox="1">
              <a:spLocks noChangeArrowheads="1"/>
            </p:cNvSpPr>
            <p:nvPr/>
          </p:nvSpPr>
          <p:spPr bwMode="auto">
            <a:xfrm>
              <a:off x="1569" y="981"/>
              <a:ext cx="2631" cy="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TW" altLang="en-US">
                <a:solidFill>
                  <a:srgbClr val="FFFFFF"/>
                </a:solidFill>
              </a:endParaRPr>
            </a:p>
          </p:txBody>
        </p:sp>
      </p:grpSp>
      <p:pic>
        <p:nvPicPr>
          <p:cNvPr id="21508" name="矩形 15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2451100"/>
            <a:ext cx="1562100" cy="221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Text Box 7"/>
          <p:cNvSpPr txBox="1">
            <a:spLocks noChangeArrowheads="1"/>
          </p:cNvSpPr>
          <p:nvPr/>
        </p:nvSpPr>
        <p:spPr bwMode="auto">
          <a:xfrm>
            <a:off x="1503363" y="2492375"/>
            <a:ext cx="1439862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產品</a:t>
            </a:r>
            <a:endParaRPr lang="en-US" altLang="zh-TW" b="1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策略</a:t>
            </a:r>
          </a:p>
        </p:txBody>
      </p:sp>
      <p:pic>
        <p:nvPicPr>
          <p:cNvPr id="21510" name="矩形 16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9750" y="2451100"/>
            <a:ext cx="1562100" cy="221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Text Box 10"/>
          <p:cNvSpPr txBox="1">
            <a:spLocks noChangeArrowheads="1"/>
          </p:cNvSpPr>
          <p:nvPr/>
        </p:nvSpPr>
        <p:spPr bwMode="auto">
          <a:xfrm>
            <a:off x="3109913" y="2492375"/>
            <a:ext cx="1439862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行銷</a:t>
            </a:r>
            <a:endParaRPr lang="en-US" altLang="zh-TW" b="1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策略</a:t>
            </a:r>
          </a:p>
        </p:txBody>
      </p:sp>
      <p:pic>
        <p:nvPicPr>
          <p:cNvPr id="21512" name="矩形 17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21213" y="2451100"/>
            <a:ext cx="1674812" cy="221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3" name="Text Box 13"/>
          <p:cNvSpPr txBox="1">
            <a:spLocks noChangeArrowheads="1"/>
          </p:cNvSpPr>
          <p:nvPr/>
        </p:nvSpPr>
        <p:spPr bwMode="auto">
          <a:xfrm>
            <a:off x="4706938" y="2492375"/>
            <a:ext cx="1439862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顧客滿意策略</a:t>
            </a:r>
          </a:p>
        </p:txBody>
      </p:sp>
      <p:pic>
        <p:nvPicPr>
          <p:cNvPr id="21514" name="矩形 18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05538" y="2451100"/>
            <a:ext cx="1677987" cy="221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5" name="Text Box 16"/>
          <p:cNvSpPr txBox="1">
            <a:spLocks noChangeArrowheads="1"/>
          </p:cNvSpPr>
          <p:nvPr/>
        </p:nvSpPr>
        <p:spPr bwMode="auto">
          <a:xfrm>
            <a:off x="6291263" y="2492375"/>
            <a:ext cx="1439862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獲利提升策略</a:t>
            </a:r>
          </a:p>
        </p:txBody>
      </p:sp>
      <p:grpSp>
        <p:nvGrpSpPr>
          <p:cNvPr id="21516" name="矩形 19"/>
          <p:cNvGrpSpPr>
            <a:grpSpLocks/>
          </p:cNvGrpSpPr>
          <p:nvPr/>
        </p:nvGrpSpPr>
        <p:grpSpPr bwMode="auto">
          <a:xfrm>
            <a:off x="280988" y="4638675"/>
            <a:ext cx="8631237" cy="730250"/>
            <a:chOff x="177" y="2922"/>
            <a:chExt cx="5437" cy="519"/>
          </a:xfrm>
        </p:grpSpPr>
        <p:pic>
          <p:nvPicPr>
            <p:cNvPr id="21523" name="矩形 19"/>
            <p:cNvPicPr>
              <a:picLocks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77" y="2922"/>
              <a:ext cx="5437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24" name="Text Box 19"/>
            <p:cNvSpPr txBox="1">
              <a:spLocks noChangeArrowheads="1"/>
            </p:cNvSpPr>
            <p:nvPr/>
          </p:nvSpPr>
          <p:spPr bwMode="auto">
            <a:xfrm>
              <a:off x="204" y="2976"/>
              <a:ext cx="5352" cy="4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TW" altLang="en-US" b="1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人資策略</a:t>
              </a:r>
            </a:p>
          </p:txBody>
        </p:sp>
      </p:grpSp>
      <p:grpSp>
        <p:nvGrpSpPr>
          <p:cNvPr id="21517" name="矩形 20"/>
          <p:cNvGrpSpPr>
            <a:grpSpLocks/>
          </p:cNvGrpSpPr>
          <p:nvPr/>
        </p:nvGrpSpPr>
        <p:grpSpPr bwMode="auto">
          <a:xfrm>
            <a:off x="280988" y="5286375"/>
            <a:ext cx="8631237" cy="735013"/>
            <a:chOff x="177" y="3375"/>
            <a:chExt cx="5437" cy="523"/>
          </a:xfrm>
        </p:grpSpPr>
        <p:pic>
          <p:nvPicPr>
            <p:cNvPr id="21521" name="矩形 20"/>
            <p:cNvPicPr>
              <a:picLocks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77" y="3375"/>
              <a:ext cx="5437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22" name="Text Box 22"/>
            <p:cNvSpPr txBox="1">
              <a:spLocks noChangeArrowheads="1"/>
            </p:cNvSpPr>
            <p:nvPr/>
          </p:nvSpPr>
          <p:spPr bwMode="auto">
            <a:xfrm>
              <a:off x="204" y="3430"/>
              <a:ext cx="5352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TW" altLang="en-US" b="1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企業智慧型決策支援系統 （</a:t>
              </a:r>
              <a:r>
                <a:rPr lang="en-US" altLang="zh-TW" b="1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S-DSS</a:t>
              </a:r>
              <a:r>
                <a:rPr lang="zh-TW" altLang="en-US" b="1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）</a:t>
              </a:r>
            </a:p>
          </p:txBody>
        </p:sp>
      </p:grpSp>
      <p:sp>
        <p:nvSpPr>
          <p:cNvPr id="23" name="矩形 6"/>
          <p:cNvSpPr>
            <a:spLocks noChangeArrowheads="1"/>
          </p:cNvSpPr>
          <p:nvPr/>
        </p:nvSpPr>
        <p:spPr bwMode="auto">
          <a:xfrm>
            <a:off x="2915817" y="1412776"/>
            <a:ext cx="33123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TW" altLang="en-US" sz="3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獲利</a:t>
            </a:r>
            <a:r>
              <a:rPr lang="en-US" altLang="zh-TW" sz="3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&amp;</a:t>
            </a:r>
            <a:r>
              <a:rPr lang="zh-TW" altLang="en-US" sz="3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市</a:t>
            </a:r>
            <a:r>
              <a:rPr lang="zh-TW" altLang="en-US" sz="36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佔率 </a:t>
            </a:r>
          </a:p>
        </p:txBody>
      </p:sp>
      <p:sp>
        <p:nvSpPr>
          <p:cNvPr id="21520" name="文字方塊 23"/>
          <p:cNvSpPr txBox="1">
            <a:spLocks noChangeArrowheads="1"/>
          </p:cNvSpPr>
          <p:nvPr/>
        </p:nvSpPr>
        <p:spPr bwMode="auto">
          <a:xfrm>
            <a:off x="323850" y="6021388"/>
            <a:ext cx="85693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000">
                <a:latin typeface="微軟正黑體" pitchFamily="34" charset="-120"/>
                <a:ea typeface="微軟正黑體" pitchFamily="34" charset="-120"/>
              </a:rPr>
              <a:t>※ S-DSS </a:t>
            </a:r>
            <a:r>
              <a:rPr lang="zh-TW" altLang="en-US" sz="200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en-US" altLang="zh-TW" sz="2000">
                <a:latin typeface="微軟正黑體" pitchFamily="34" charset="-120"/>
                <a:ea typeface="微軟正黑體" pitchFamily="34" charset="-120"/>
              </a:rPr>
              <a:t>Smart-Decision Support System</a:t>
            </a:r>
            <a:endParaRPr lang="zh-TW" altLang="en-US" sz="200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600" b="1">
                <a:latin typeface="微軟正黑體" pitchFamily="34" charset="-120"/>
                <a:ea typeface="微軟正黑體" pitchFamily="34" charset="-120"/>
              </a:rPr>
              <a:t>強化服務競爭優勢</a:t>
            </a:r>
          </a:p>
        </p:txBody>
      </p:sp>
      <p:sp>
        <p:nvSpPr>
          <p:cNvPr id="62" name="流程圖: 延遲 61"/>
          <p:cNvSpPr/>
          <p:nvPr/>
        </p:nvSpPr>
        <p:spPr>
          <a:xfrm flipH="1">
            <a:off x="3491880" y="909191"/>
            <a:ext cx="2592388" cy="2663825"/>
          </a:xfrm>
          <a:prstGeom prst="flowChartDelay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grpSp>
        <p:nvGrpSpPr>
          <p:cNvPr id="71" name="群組 54"/>
          <p:cNvGrpSpPr>
            <a:grpSpLocks/>
          </p:cNvGrpSpPr>
          <p:nvPr/>
        </p:nvGrpSpPr>
        <p:grpSpPr bwMode="auto">
          <a:xfrm>
            <a:off x="3468413" y="3355552"/>
            <a:ext cx="1464345" cy="1547524"/>
            <a:chOff x="107504" y="3140967"/>
            <a:chExt cx="1870510" cy="1656185"/>
          </a:xfrm>
        </p:grpSpPr>
        <p:grpSp>
          <p:nvGrpSpPr>
            <p:cNvPr id="72" name="群組 28"/>
            <p:cNvGrpSpPr>
              <a:grpSpLocks/>
            </p:cNvGrpSpPr>
            <p:nvPr/>
          </p:nvGrpSpPr>
          <p:grpSpPr bwMode="auto">
            <a:xfrm>
              <a:off x="107504" y="3140967"/>
              <a:ext cx="1870510" cy="1656185"/>
              <a:chOff x="323528" y="4581127"/>
              <a:chExt cx="1870510" cy="1656185"/>
            </a:xfrm>
          </p:grpSpPr>
          <p:sp>
            <p:nvSpPr>
              <p:cNvPr id="78" name="矩形 77"/>
              <p:cNvSpPr/>
              <p:nvPr/>
            </p:nvSpPr>
            <p:spPr>
              <a:xfrm>
                <a:off x="323528" y="4581127"/>
                <a:ext cx="1870510" cy="320605"/>
              </a:xfrm>
              <a:prstGeom prst="rect">
                <a:avLst/>
              </a:prstGeom>
              <a:solidFill>
                <a:srgbClr val="000099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zh-TW" sz="1600" dirty="0">
                    <a:latin typeface="微軟正黑體" pitchFamily="34" charset="-120"/>
                    <a:ea typeface="微軟正黑體" pitchFamily="34" charset="-120"/>
                  </a:rPr>
                  <a:t>NISSAN</a:t>
                </a:r>
                <a:r>
                  <a:rPr lang="zh-TW" altLang="en-US" sz="1600" dirty="0">
                    <a:latin typeface="微軟正黑體" pitchFamily="34" charset="-120"/>
                    <a:ea typeface="微軟正黑體" pitchFamily="34" charset="-120"/>
                  </a:rPr>
                  <a:t> </a:t>
                </a:r>
                <a:r>
                  <a:rPr lang="en-US" altLang="zh-TW" sz="1600" dirty="0">
                    <a:latin typeface="微軟正黑體" pitchFamily="34" charset="-120"/>
                    <a:ea typeface="微軟正黑體" pitchFamily="34" charset="-120"/>
                  </a:rPr>
                  <a:t>PAD</a:t>
                </a:r>
                <a:endParaRPr lang="zh-TW" altLang="en-US" sz="1600" dirty="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79" name="矩形 78"/>
              <p:cNvSpPr/>
              <p:nvPr/>
            </p:nvSpPr>
            <p:spPr>
              <a:xfrm>
                <a:off x="323528" y="4941600"/>
                <a:ext cx="1870510" cy="129571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0000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grpSp>
          <p:nvGrpSpPr>
            <p:cNvPr id="73" name="群組 40"/>
            <p:cNvGrpSpPr>
              <a:grpSpLocks/>
            </p:cNvGrpSpPr>
            <p:nvPr/>
          </p:nvGrpSpPr>
          <p:grpSpPr bwMode="auto">
            <a:xfrm>
              <a:off x="188912" y="3583491"/>
              <a:ext cx="1758186" cy="1171964"/>
              <a:chOff x="770752" y="3485452"/>
              <a:chExt cx="2223250" cy="1592626"/>
            </a:xfrm>
          </p:grpSpPr>
          <p:pic>
            <p:nvPicPr>
              <p:cNvPr id="76" name="Picture 20" descr="01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770752" y="3485452"/>
                <a:ext cx="2144873" cy="159148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77" name="Picture 29" descr="ASUS_Transformer_Pad_Infinity_04-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197765" y="4432231"/>
                <a:ext cx="796237" cy="6458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97" name="群組 58"/>
          <p:cNvGrpSpPr>
            <a:grpSpLocks/>
          </p:cNvGrpSpPr>
          <p:nvPr/>
        </p:nvGrpSpPr>
        <p:grpSpPr bwMode="auto">
          <a:xfrm>
            <a:off x="179388" y="1628973"/>
            <a:ext cx="1439862" cy="1223963"/>
            <a:chOff x="179512" y="2708920"/>
            <a:chExt cx="1439863" cy="1223962"/>
          </a:xfrm>
        </p:grpSpPr>
        <p:grpSp>
          <p:nvGrpSpPr>
            <p:cNvPr id="98" name="群組 28"/>
            <p:cNvGrpSpPr>
              <a:grpSpLocks/>
            </p:cNvGrpSpPr>
            <p:nvPr/>
          </p:nvGrpSpPr>
          <p:grpSpPr bwMode="auto">
            <a:xfrm>
              <a:off x="179512" y="2708920"/>
              <a:ext cx="1439863" cy="1223962"/>
              <a:chOff x="567410" y="4829650"/>
              <a:chExt cx="1626628" cy="1407661"/>
            </a:xfrm>
          </p:grpSpPr>
          <p:sp>
            <p:nvSpPr>
              <p:cNvPr id="102" name="矩形 101"/>
              <p:cNvSpPr/>
              <p:nvPr/>
            </p:nvSpPr>
            <p:spPr>
              <a:xfrm>
                <a:off x="567410" y="4829650"/>
                <a:ext cx="1626628" cy="330463"/>
              </a:xfrm>
              <a:prstGeom prst="rect">
                <a:avLst/>
              </a:prstGeom>
              <a:solidFill>
                <a:srgbClr val="000099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TW" altLang="en-US" sz="1600" dirty="0">
                    <a:latin typeface="微軟正黑體" pitchFamily="34" charset="-120"/>
                    <a:ea typeface="微軟正黑體" pitchFamily="34" charset="-120"/>
                  </a:rPr>
                  <a:t>服務金三角</a:t>
                </a:r>
              </a:p>
            </p:txBody>
          </p:sp>
          <p:sp>
            <p:nvSpPr>
              <p:cNvPr id="103" name="矩形 102"/>
              <p:cNvSpPr/>
              <p:nvPr/>
            </p:nvSpPr>
            <p:spPr>
              <a:xfrm>
                <a:off x="567410" y="5205756"/>
                <a:ext cx="1626628" cy="103155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0000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 sz="120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sp>
          <p:nvSpPr>
            <p:cNvPr id="99" name="橢圓 98"/>
            <p:cNvSpPr/>
            <p:nvPr/>
          </p:nvSpPr>
          <p:spPr>
            <a:xfrm>
              <a:off x="682749" y="3069283"/>
              <a:ext cx="504825" cy="503237"/>
            </a:xfrm>
            <a:prstGeom prst="ellipse">
              <a:avLst/>
            </a:prstGeom>
            <a:solidFill>
              <a:srgbClr val="FFFF99">
                <a:alpha val="4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1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業代</a:t>
              </a:r>
            </a:p>
          </p:txBody>
        </p:sp>
        <p:sp>
          <p:nvSpPr>
            <p:cNvPr id="100" name="橢圓 99"/>
            <p:cNvSpPr/>
            <p:nvPr/>
          </p:nvSpPr>
          <p:spPr>
            <a:xfrm>
              <a:off x="466849" y="3356619"/>
              <a:ext cx="504825" cy="504825"/>
            </a:xfrm>
            <a:prstGeom prst="ellipse">
              <a:avLst/>
            </a:prstGeom>
            <a:solidFill>
              <a:srgbClr val="CCECFF">
                <a:alpha val="4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1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接待</a:t>
              </a:r>
            </a:p>
          </p:txBody>
        </p:sp>
        <p:sp>
          <p:nvSpPr>
            <p:cNvPr id="101" name="橢圓 100"/>
            <p:cNvSpPr/>
            <p:nvPr/>
          </p:nvSpPr>
          <p:spPr>
            <a:xfrm>
              <a:off x="898649" y="3356619"/>
              <a:ext cx="504825" cy="504825"/>
            </a:xfrm>
            <a:prstGeom prst="ellipse">
              <a:avLst/>
            </a:prstGeom>
            <a:solidFill>
              <a:srgbClr val="FFCCFF">
                <a:alpha val="4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1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技師</a:t>
              </a: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2778" t="19089" r="3014" b="7019"/>
          <a:stretch>
            <a:fillRect/>
          </a:stretch>
        </p:blipFill>
        <p:spPr bwMode="auto">
          <a:xfrm>
            <a:off x="1781175" y="836712"/>
            <a:ext cx="7267575" cy="2428875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04" name="群組 55"/>
          <p:cNvGrpSpPr>
            <a:grpSpLocks/>
          </p:cNvGrpSpPr>
          <p:nvPr/>
        </p:nvGrpSpPr>
        <p:grpSpPr bwMode="auto">
          <a:xfrm>
            <a:off x="5043098" y="3670300"/>
            <a:ext cx="1846433" cy="1232776"/>
            <a:chOff x="5004048" y="1052418"/>
            <a:chExt cx="2304256" cy="1296462"/>
          </a:xfrm>
        </p:grpSpPr>
        <p:sp>
          <p:nvSpPr>
            <p:cNvPr id="105" name="矩形 104"/>
            <p:cNvSpPr/>
            <p:nvPr/>
          </p:nvSpPr>
          <p:spPr bwMode="auto">
            <a:xfrm>
              <a:off x="5004048" y="1052418"/>
              <a:ext cx="2304256" cy="129646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00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pic>
          <p:nvPicPr>
            <p:cNvPr id="106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 l="2081" t="5556" r="1997" b="3703"/>
            <a:stretch>
              <a:fillRect/>
            </a:stretch>
          </p:blipFill>
          <p:spPr bwMode="auto">
            <a:xfrm>
              <a:off x="5048761" y="1109631"/>
              <a:ext cx="2123489" cy="1187355"/>
            </a:xfrm>
            <a:prstGeom prst="rect">
              <a:avLst/>
            </a:prstGeom>
            <a:noFill/>
            <a:ln w="25400">
              <a:solidFill>
                <a:schemeClr val="bg1"/>
              </a:solidFill>
              <a:miter lim="800000"/>
              <a:headEnd/>
              <a:tailEnd/>
            </a:ln>
          </p:spPr>
        </p:pic>
      </p:grpSp>
      <p:grpSp>
        <p:nvGrpSpPr>
          <p:cNvPr id="107" name="群組 28"/>
          <p:cNvGrpSpPr>
            <a:grpSpLocks/>
          </p:cNvGrpSpPr>
          <p:nvPr/>
        </p:nvGrpSpPr>
        <p:grpSpPr bwMode="auto">
          <a:xfrm>
            <a:off x="4932363" y="4934607"/>
            <a:ext cx="1943100" cy="1518581"/>
            <a:chOff x="323528" y="4581128"/>
            <a:chExt cx="1870510" cy="1656184"/>
          </a:xfrm>
        </p:grpSpPr>
        <p:sp>
          <p:nvSpPr>
            <p:cNvPr id="108" name="矩形 107"/>
            <p:cNvSpPr/>
            <p:nvPr/>
          </p:nvSpPr>
          <p:spPr>
            <a:xfrm>
              <a:off x="323528" y="4581128"/>
              <a:ext cx="1870510" cy="321944"/>
            </a:xfrm>
            <a:prstGeom prst="rect">
              <a:avLst/>
            </a:prstGeom>
            <a:solidFill>
              <a:srgbClr val="000099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400" dirty="0">
                  <a:latin typeface="微軟正黑體" pitchFamily="34" charset="-120"/>
                  <a:ea typeface="微軟正黑體" pitchFamily="34" charset="-120"/>
                </a:rPr>
                <a:t>女性車主滿意度提升</a:t>
              </a:r>
            </a:p>
          </p:txBody>
        </p:sp>
        <p:sp>
          <p:nvSpPr>
            <p:cNvPr id="109" name="矩形 108"/>
            <p:cNvSpPr/>
            <p:nvPr/>
          </p:nvSpPr>
          <p:spPr>
            <a:xfrm>
              <a:off x="323528" y="4941240"/>
              <a:ext cx="1870510" cy="129607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00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110" name="群組 28"/>
          <p:cNvGrpSpPr>
            <a:grpSpLocks/>
          </p:cNvGrpSpPr>
          <p:nvPr/>
        </p:nvGrpSpPr>
        <p:grpSpPr bwMode="auto">
          <a:xfrm>
            <a:off x="6948488" y="4077072"/>
            <a:ext cx="2195512" cy="1949450"/>
            <a:chOff x="323528" y="4581128"/>
            <a:chExt cx="1870510" cy="1656184"/>
          </a:xfrm>
        </p:grpSpPr>
        <p:sp>
          <p:nvSpPr>
            <p:cNvPr id="111" name="矩形 110"/>
            <p:cNvSpPr/>
            <p:nvPr/>
          </p:nvSpPr>
          <p:spPr>
            <a:xfrm>
              <a:off x="323528" y="4581128"/>
              <a:ext cx="1870510" cy="319639"/>
            </a:xfrm>
            <a:prstGeom prst="rect">
              <a:avLst/>
            </a:prstGeom>
            <a:solidFill>
              <a:srgbClr val="000099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600" dirty="0">
                  <a:latin typeface="微軟正黑體" pitchFamily="34" charset="-120"/>
                  <a:ea typeface="微軟正黑體" pitchFamily="34" charset="-120"/>
                </a:rPr>
                <a:t>客休室改造升級規劃</a:t>
              </a:r>
            </a:p>
          </p:txBody>
        </p:sp>
        <p:sp>
          <p:nvSpPr>
            <p:cNvPr id="112" name="矩形 111"/>
            <p:cNvSpPr/>
            <p:nvPr/>
          </p:nvSpPr>
          <p:spPr>
            <a:xfrm>
              <a:off x="323528" y="4941227"/>
              <a:ext cx="1870510" cy="129608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00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pic>
        <p:nvPicPr>
          <p:cNvPr id="113" name="Picture 3" descr="D:\客休室改建RVI\2014\YA\鳳山\after\2014-06-20 14.22.2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19925" y="4581128"/>
            <a:ext cx="1639888" cy="923925"/>
          </a:xfrm>
          <a:prstGeom prst="rect">
            <a:avLst/>
          </a:prstGeom>
          <a:noFill/>
          <a:ln w="635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4" name="Picture 5" descr="C:\Users\520467\Dropbox\Camera Uploads\2014-06-27 15.21.1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47013" y="5271691"/>
            <a:ext cx="1262062" cy="712787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15" name="矩形 114"/>
          <p:cNvSpPr/>
          <p:nvPr/>
        </p:nvSpPr>
        <p:spPr bwMode="auto">
          <a:xfrm>
            <a:off x="5013659" y="3356992"/>
            <a:ext cx="1891637" cy="253311"/>
          </a:xfrm>
          <a:prstGeom prst="rect">
            <a:avLst/>
          </a:prstGeom>
          <a:solidFill>
            <a:srgbClr val="000099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600" dirty="0" smtClean="0">
                <a:latin typeface="微軟正黑體" pitchFamily="34" charset="-120"/>
                <a:ea typeface="微軟正黑體" pitchFamily="34" charset="-120"/>
              </a:rPr>
              <a:t>感心服務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16" name="Picture 2"/>
          <p:cNvPicPr>
            <a:picLocks noChangeAspect="1" noChangeArrowheads="1"/>
          </p:cNvPicPr>
          <p:nvPr/>
        </p:nvPicPr>
        <p:blipFill>
          <a:blip r:embed="rId8" cstate="print"/>
          <a:srcRect l="13289" t="11781" r="2924" b="21892"/>
          <a:stretch>
            <a:fillRect/>
          </a:stretch>
        </p:blipFill>
        <p:spPr bwMode="auto">
          <a:xfrm>
            <a:off x="5004048" y="5301208"/>
            <a:ext cx="1800200" cy="1068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7" name="群組 42"/>
          <p:cNvGrpSpPr>
            <a:grpSpLocks/>
          </p:cNvGrpSpPr>
          <p:nvPr/>
        </p:nvGrpSpPr>
        <p:grpSpPr bwMode="auto">
          <a:xfrm>
            <a:off x="179266" y="4941168"/>
            <a:ext cx="2232494" cy="1512166"/>
            <a:chOff x="323528" y="4812807"/>
            <a:chExt cx="1979821" cy="920449"/>
          </a:xfrm>
        </p:grpSpPr>
        <p:sp>
          <p:nvSpPr>
            <p:cNvPr id="118" name="矩形 117"/>
            <p:cNvSpPr/>
            <p:nvPr/>
          </p:nvSpPr>
          <p:spPr>
            <a:xfrm>
              <a:off x="323637" y="4812807"/>
              <a:ext cx="1979712" cy="219155"/>
            </a:xfrm>
            <a:prstGeom prst="rect">
              <a:avLst/>
            </a:prstGeom>
            <a:solidFill>
              <a:srgbClr val="000099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600" dirty="0">
                  <a:latin typeface="微軟正黑體" pitchFamily="34" charset="-120"/>
                  <a:ea typeface="微軟正黑體" pitchFamily="34" charset="-120"/>
                </a:rPr>
                <a:t>到府試乘</a:t>
              </a:r>
            </a:p>
          </p:txBody>
        </p:sp>
        <p:sp>
          <p:nvSpPr>
            <p:cNvPr id="119" name="矩形 118"/>
            <p:cNvSpPr/>
            <p:nvPr/>
          </p:nvSpPr>
          <p:spPr>
            <a:xfrm>
              <a:off x="323528" y="5085672"/>
              <a:ext cx="1979712" cy="64758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00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20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pic>
        <p:nvPicPr>
          <p:cNvPr id="120" name="Picture 5" descr="http://www.carstuff.com.tw/images/stories/EDISON/20120906/20120906nissan02.jpg"/>
          <p:cNvPicPr>
            <a:picLocks noChangeAspect="1" noChangeArrowheads="1"/>
          </p:cNvPicPr>
          <p:nvPr/>
        </p:nvPicPr>
        <p:blipFill>
          <a:blip r:embed="rId9" cstate="print"/>
          <a:srcRect b="24400"/>
          <a:stretch>
            <a:fillRect/>
          </a:stretch>
        </p:blipFill>
        <p:spPr bwMode="auto">
          <a:xfrm>
            <a:off x="227219" y="5452879"/>
            <a:ext cx="2121720" cy="928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0" name="群組 50"/>
          <p:cNvGrpSpPr>
            <a:grpSpLocks/>
          </p:cNvGrpSpPr>
          <p:nvPr/>
        </p:nvGrpSpPr>
        <p:grpSpPr bwMode="auto">
          <a:xfrm>
            <a:off x="1763688" y="3364980"/>
            <a:ext cx="1619253" cy="1538096"/>
            <a:chOff x="2088330" y="4669131"/>
            <a:chExt cx="1979614" cy="1651246"/>
          </a:xfrm>
        </p:grpSpPr>
        <p:grpSp>
          <p:nvGrpSpPr>
            <p:cNvPr id="83" name="群組 31"/>
            <p:cNvGrpSpPr>
              <a:grpSpLocks/>
            </p:cNvGrpSpPr>
            <p:nvPr/>
          </p:nvGrpSpPr>
          <p:grpSpPr bwMode="auto">
            <a:xfrm>
              <a:off x="2088330" y="4669131"/>
              <a:ext cx="1979614" cy="1651246"/>
              <a:chOff x="323526" y="4452799"/>
              <a:chExt cx="1979714" cy="1651665"/>
            </a:xfrm>
          </p:grpSpPr>
          <p:sp>
            <p:nvSpPr>
              <p:cNvPr id="91" name="矩形 90"/>
              <p:cNvSpPr/>
              <p:nvPr/>
            </p:nvSpPr>
            <p:spPr>
              <a:xfrm>
                <a:off x="323526" y="4951061"/>
                <a:ext cx="1979710" cy="1153403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0000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87" name="矩形 86"/>
              <p:cNvSpPr/>
              <p:nvPr/>
            </p:nvSpPr>
            <p:spPr>
              <a:xfrm>
                <a:off x="323528" y="4452799"/>
                <a:ext cx="1979712" cy="432069"/>
              </a:xfrm>
              <a:prstGeom prst="rect">
                <a:avLst/>
              </a:prstGeom>
              <a:solidFill>
                <a:srgbClr val="000099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zh-TW" sz="1100" b="1" dirty="0">
                    <a:latin typeface="微軟正黑體" pitchFamily="34" charset="-120"/>
                    <a:ea typeface="微軟正黑體" pitchFamily="34" charset="-120"/>
                  </a:rPr>
                  <a:t>S</a:t>
                </a:r>
                <a:r>
                  <a:rPr lang="en-US" altLang="zh-TW" sz="1100" dirty="0">
                    <a:latin typeface="微軟正黑體" pitchFamily="34" charset="-120"/>
                    <a:ea typeface="微軟正黑體" pitchFamily="34" charset="-120"/>
                  </a:rPr>
                  <a:t>mart-</a:t>
                </a:r>
                <a:r>
                  <a:rPr lang="en-US" altLang="zh-TW" sz="1100" b="1" dirty="0">
                    <a:latin typeface="微軟正黑體" pitchFamily="34" charset="-120"/>
                    <a:ea typeface="微軟正黑體" pitchFamily="34" charset="-120"/>
                  </a:rPr>
                  <a:t>D</a:t>
                </a:r>
                <a:r>
                  <a:rPr lang="en-US" altLang="zh-TW" sz="1100" dirty="0">
                    <a:latin typeface="微軟正黑體" pitchFamily="34" charset="-120"/>
                    <a:ea typeface="微軟正黑體" pitchFamily="34" charset="-120"/>
                  </a:rPr>
                  <a:t>ealer </a:t>
                </a:r>
                <a:r>
                  <a:rPr lang="en-US" altLang="zh-TW" sz="1100" b="1" dirty="0">
                    <a:latin typeface="微軟正黑體" pitchFamily="34" charset="-120"/>
                    <a:ea typeface="微軟正黑體" pitchFamily="34" charset="-120"/>
                  </a:rPr>
                  <a:t>M</a:t>
                </a:r>
                <a:r>
                  <a:rPr lang="en-US" altLang="zh-TW" sz="1100" dirty="0">
                    <a:latin typeface="微軟正黑體" pitchFamily="34" charset="-120"/>
                    <a:ea typeface="微軟正黑體" pitchFamily="34" charset="-120"/>
                  </a:rPr>
                  <a:t>anagement </a:t>
                </a:r>
                <a:r>
                  <a:rPr lang="en-US" altLang="zh-TW" sz="1100" b="1" dirty="0">
                    <a:latin typeface="微軟正黑體" pitchFamily="34" charset="-120"/>
                    <a:ea typeface="微軟正黑體" pitchFamily="34" charset="-120"/>
                  </a:rPr>
                  <a:t>S</a:t>
                </a:r>
                <a:r>
                  <a:rPr lang="en-US" altLang="zh-TW" sz="1100" dirty="0">
                    <a:latin typeface="微軟正黑體" pitchFamily="34" charset="-120"/>
                    <a:ea typeface="微軟正黑體" pitchFamily="34" charset="-120"/>
                  </a:rPr>
                  <a:t>ystem</a:t>
                </a:r>
                <a:endParaRPr lang="zh-TW" altLang="en-US" sz="1100" dirty="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pic>
          <p:nvPicPr>
            <p:cNvPr id="84" name="Picture 4" descr="NISSAN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2136775" y="5186389"/>
              <a:ext cx="1876425" cy="10795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2" name="群組 61"/>
          <p:cNvGrpSpPr>
            <a:grpSpLocks/>
          </p:cNvGrpSpPr>
          <p:nvPr/>
        </p:nvGrpSpPr>
        <p:grpSpPr bwMode="auto">
          <a:xfrm>
            <a:off x="179512" y="2996952"/>
            <a:ext cx="1440160" cy="1872208"/>
            <a:chOff x="3491880" y="4675692"/>
            <a:chExt cx="1008112" cy="1584223"/>
          </a:xfrm>
        </p:grpSpPr>
        <p:grpSp>
          <p:nvGrpSpPr>
            <p:cNvPr id="93" name="群組 28"/>
            <p:cNvGrpSpPr>
              <a:grpSpLocks/>
            </p:cNvGrpSpPr>
            <p:nvPr/>
          </p:nvGrpSpPr>
          <p:grpSpPr bwMode="auto">
            <a:xfrm>
              <a:off x="3491880" y="4675692"/>
              <a:ext cx="1008112" cy="1584223"/>
              <a:chOff x="323528" y="4604703"/>
              <a:chExt cx="1870510" cy="1655611"/>
            </a:xfrm>
          </p:grpSpPr>
          <p:sp>
            <p:nvSpPr>
              <p:cNvPr id="95" name="矩形 94"/>
              <p:cNvSpPr/>
              <p:nvPr/>
            </p:nvSpPr>
            <p:spPr>
              <a:xfrm>
                <a:off x="323528" y="4604703"/>
                <a:ext cx="1870510" cy="320895"/>
              </a:xfrm>
              <a:prstGeom prst="rect">
                <a:avLst/>
              </a:prstGeom>
              <a:solidFill>
                <a:srgbClr val="000099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TW" altLang="en-US" sz="1600" dirty="0">
                    <a:latin typeface="微軟正黑體" pitchFamily="34" charset="-120"/>
                    <a:ea typeface="微軟正黑體" pitchFamily="34" charset="-120"/>
                  </a:rPr>
                  <a:t>菁英業代制度</a:t>
                </a:r>
              </a:p>
            </p:txBody>
          </p:sp>
          <p:sp>
            <p:nvSpPr>
              <p:cNvPr id="96" name="矩形 95"/>
              <p:cNvSpPr/>
              <p:nvPr/>
            </p:nvSpPr>
            <p:spPr>
              <a:xfrm>
                <a:off x="323528" y="4964566"/>
                <a:ext cx="1870510" cy="129574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0000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pic>
          <p:nvPicPr>
            <p:cNvPr id="94" name="Picture 2"/>
            <p:cNvPicPr>
              <a:picLocks noChangeAspect="1" noChangeArrowheads="1"/>
            </p:cNvPicPr>
            <p:nvPr/>
          </p:nvPicPr>
          <p:blipFill>
            <a:blip r:embed="rId11" cstate="print"/>
            <a:srcRect l="32092" t="2007" r="32118" b="2303"/>
            <a:stretch>
              <a:fillRect/>
            </a:stretch>
          </p:blipFill>
          <p:spPr bwMode="auto">
            <a:xfrm>
              <a:off x="3563888" y="5085184"/>
              <a:ext cx="864096" cy="1032957"/>
            </a:xfrm>
            <a:prstGeom prst="rect">
              <a:avLst/>
            </a:prstGeom>
            <a:noFill/>
            <a:ln w="25400">
              <a:solidFill>
                <a:schemeClr val="bg1"/>
              </a:solidFill>
              <a:miter lim="800000"/>
              <a:headEnd/>
              <a:tailEnd/>
            </a:ln>
          </p:spPr>
        </p:pic>
      </p:grpSp>
      <p:grpSp>
        <p:nvGrpSpPr>
          <p:cNvPr id="121" name="群組 46"/>
          <p:cNvGrpSpPr>
            <a:grpSpLocks/>
          </p:cNvGrpSpPr>
          <p:nvPr/>
        </p:nvGrpSpPr>
        <p:grpSpPr bwMode="auto">
          <a:xfrm>
            <a:off x="2699793" y="4941168"/>
            <a:ext cx="1872207" cy="1440160"/>
            <a:chOff x="1107560" y="4814568"/>
            <a:chExt cx="1979712" cy="1656185"/>
          </a:xfrm>
        </p:grpSpPr>
        <p:grpSp>
          <p:nvGrpSpPr>
            <p:cNvPr id="122" name="群組 27"/>
            <p:cNvGrpSpPr>
              <a:grpSpLocks/>
            </p:cNvGrpSpPr>
            <p:nvPr/>
          </p:nvGrpSpPr>
          <p:grpSpPr bwMode="auto">
            <a:xfrm>
              <a:off x="1107560" y="4814568"/>
              <a:ext cx="1979712" cy="1656185"/>
              <a:chOff x="323528" y="4581127"/>
              <a:chExt cx="1979712" cy="1656185"/>
            </a:xfrm>
          </p:grpSpPr>
          <p:sp>
            <p:nvSpPr>
              <p:cNvPr id="124" name="矩形 123"/>
              <p:cNvSpPr/>
              <p:nvPr/>
            </p:nvSpPr>
            <p:spPr>
              <a:xfrm>
                <a:off x="323528" y="4581127"/>
                <a:ext cx="1979712" cy="322816"/>
              </a:xfrm>
              <a:prstGeom prst="rect">
                <a:avLst/>
              </a:prstGeom>
              <a:solidFill>
                <a:srgbClr val="000099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TW" altLang="en-US" sz="1600" dirty="0">
                    <a:latin typeface="微軟正黑體" pitchFamily="34" charset="-120"/>
                    <a:ea typeface="微軟正黑體" pitchFamily="34" charset="-120"/>
                  </a:rPr>
                  <a:t>觸控式互動平台</a:t>
                </a:r>
              </a:p>
            </p:txBody>
          </p:sp>
          <p:sp>
            <p:nvSpPr>
              <p:cNvPr id="125" name="矩形 124"/>
              <p:cNvSpPr/>
              <p:nvPr/>
            </p:nvSpPr>
            <p:spPr>
              <a:xfrm>
                <a:off x="323528" y="4940435"/>
                <a:ext cx="1979712" cy="1296877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0000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pic>
          <p:nvPicPr>
            <p:cNvPr id="123" name="Picture 28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1183703" y="5219320"/>
              <a:ext cx="1836588" cy="11814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6" name="圓角矩形 125"/>
          <p:cNvSpPr/>
          <p:nvPr/>
        </p:nvSpPr>
        <p:spPr>
          <a:xfrm>
            <a:off x="1924051" y="946820"/>
            <a:ext cx="7000874" cy="2209799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600" b="1">
                <a:latin typeface="微軟正黑體" pitchFamily="34" charset="-120"/>
                <a:ea typeface="微軟正黑體" pitchFamily="34" charset="-120"/>
              </a:rPr>
              <a:t>企業社會責任</a:t>
            </a:r>
          </a:p>
        </p:txBody>
      </p:sp>
      <p:grpSp>
        <p:nvGrpSpPr>
          <p:cNvPr id="24" name="群組 42"/>
          <p:cNvGrpSpPr>
            <a:grpSpLocks/>
          </p:cNvGrpSpPr>
          <p:nvPr/>
        </p:nvGrpSpPr>
        <p:grpSpPr bwMode="auto">
          <a:xfrm>
            <a:off x="4808484" y="692696"/>
            <a:ext cx="4188129" cy="3321904"/>
            <a:chOff x="316970" y="4945303"/>
            <a:chExt cx="2002750" cy="787954"/>
          </a:xfrm>
        </p:grpSpPr>
        <p:sp>
          <p:nvSpPr>
            <p:cNvPr id="25" name="矩形 24"/>
            <p:cNvSpPr/>
            <p:nvPr/>
          </p:nvSpPr>
          <p:spPr>
            <a:xfrm>
              <a:off x="316970" y="4945303"/>
              <a:ext cx="2002750" cy="119549"/>
            </a:xfrm>
            <a:prstGeom prst="rect">
              <a:avLst/>
            </a:prstGeom>
            <a:solidFill>
              <a:srgbClr val="000099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800" dirty="0" smtClean="0">
                  <a:latin typeface="微軟正黑體" pitchFamily="34" charset="-120"/>
                  <a:ea typeface="微軟正黑體" pitchFamily="34" charset="-120"/>
                </a:rPr>
                <a:t>大自然嬉遊記</a:t>
              </a:r>
              <a:endParaRPr lang="zh-TW" altLang="en-US" sz="180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323528" y="5085673"/>
              <a:ext cx="1979712" cy="647584"/>
            </a:xfrm>
            <a:prstGeom prst="rect">
              <a:avLst/>
            </a:prstGeom>
            <a:noFill/>
            <a:ln>
              <a:solidFill>
                <a:srgbClr val="0000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20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44" name="群組 43"/>
          <p:cNvGrpSpPr/>
          <p:nvPr/>
        </p:nvGrpSpPr>
        <p:grpSpPr>
          <a:xfrm>
            <a:off x="179512" y="4077072"/>
            <a:ext cx="2733449" cy="2377305"/>
            <a:chOff x="110358" y="3501009"/>
            <a:chExt cx="2733449" cy="2377305"/>
          </a:xfrm>
        </p:grpSpPr>
        <p:pic>
          <p:nvPicPr>
            <p:cNvPr id="39" name="圖片 38" descr="pic_03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825" y="4149725"/>
              <a:ext cx="2500313" cy="166528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5715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</p:spPr>
        </p:pic>
        <p:grpSp>
          <p:nvGrpSpPr>
            <p:cNvPr id="27" name="群組 42"/>
            <p:cNvGrpSpPr>
              <a:grpSpLocks/>
            </p:cNvGrpSpPr>
            <p:nvPr/>
          </p:nvGrpSpPr>
          <p:grpSpPr bwMode="auto">
            <a:xfrm>
              <a:off x="110358" y="3501009"/>
              <a:ext cx="2733449" cy="2377305"/>
              <a:chOff x="323528" y="4880181"/>
              <a:chExt cx="1979712" cy="853075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323528" y="4880181"/>
                <a:ext cx="1979712" cy="180876"/>
              </a:xfrm>
              <a:prstGeom prst="rect">
                <a:avLst/>
              </a:prstGeom>
              <a:solidFill>
                <a:srgbClr val="000099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TW" altLang="en-US" sz="1800" dirty="0" smtClean="0">
                    <a:latin typeface="微軟正黑體" pitchFamily="34" charset="-120"/>
                    <a:ea typeface="微軟正黑體" pitchFamily="34" charset="-120"/>
                  </a:rPr>
                  <a:t>勞動部   工作生活平衡獎</a:t>
                </a:r>
                <a:endParaRPr lang="zh-TW" altLang="en-US" sz="1800" dirty="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323528" y="5085672"/>
                <a:ext cx="1979712" cy="647584"/>
              </a:xfrm>
              <a:prstGeom prst="rect">
                <a:avLst/>
              </a:prstGeom>
              <a:noFill/>
              <a:ln>
                <a:solidFill>
                  <a:srgbClr val="0000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 sz="120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grpSp>
        <p:nvGrpSpPr>
          <p:cNvPr id="49" name="群組 48"/>
          <p:cNvGrpSpPr/>
          <p:nvPr/>
        </p:nvGrpSpPr>
        <p:grpSpPr>
          <a:xfrm>
            <a:off x="3131840" y="4077072"/>
            <a:ext cx="5836978" cy="2365170"/>
            <a:chOff x="3203848" y="3913086"/>
            <a:chExt cx="5836978" cy="2037234"/>
          </a:xfrm>
        </p:grpSpPr>
        <p:pic>
          <p:nvPicPr>
            <p:cNvPr id="38" name="Picture 4" descr="Y:\YN-D0000(BPF.事業企劃暨財務部)\YN-D0G00\科內資料交換區\股東大會\2014年\營業報告書 &amp; 總經理致詞稿\創新\左下圖一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92475" y="4528091"/>
              <a:ext cx="2246313" cy="129644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57150" cap="sq">
              <a:solidFill>
                <a:srgbClr val="FFFFFF"/>
              </a:solidFill>
              <a:miter lim="800000"/>
            </a:ln>
            <a:effectLst/>
          </p:spPr>
        </p:pic>
        <p:grpSp>
          <p:nvGrpSpPr>
            <p:cNvPr id="46" name="群組 42"/>
            <p:cNvGrpSpPr>
              <a:grpSpLocks/>
            </p:cNvGrpSpPr>
            <p:nvPr/>
          </p:nvGrpSpPr>
          <p:grpSpPr bwMode="auto">
            <a:xfrm>
              <a:off x="3203848" y="3913086"/>
              <a:ext cx="5836978" cy="2037234"/>
              <a:chOff x="323528" y="4783005"/>
              <a:chExt cx="1982152" cy="950251"/>
            </a:xfrm>
          </p:grpSpPr>
          <p:sp>
            <p:nvSpPr>
              <p:cNvPr id="47" name="矩形 46"/>
              <p:cNvSpPr/>
              <p:nvPr/>
            </p:nvSpPr>
            <p:spPr>
              <a:xfrm>
                <a:off x="325968" y="4783005"/>
                <a:ext cx="1979712" cy="202491"/>
              </a:xfrm>
              <a:prstGeom prst="rect">
                <a:avLst/>
              </a:prstGeom>
              <a:solidFill>
                <a:srgbClr val="000099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TW" altLang="en-US" sz="1800" dirty="0" smtClean="0">
                    <a:latin typeface="微軟正黑體" pitchFamily="34" charset="-120"/>
                    <a:ea typeface="微軟正黑體" pitchFamily="34" charset="-120"/>
                  </a:rPr>
                  <a:t>裕隆日產汽車 創新風雲賞</a:t>
                </a:r>
                <a:endParaRPr lang="zh-TW" altLang="en-US" sz="1800" dirty="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48" name="矩形 47"/>
              <p:cNvSpPr/>
              <p:nvPr/>
            </p:nvSpPr>
            <p:spPr>
              <a:xfrm>
                <a:off x="323528" y="5027432"/>
                <a:ext cx="1979712" cy="705824"/>
              </a:xfrm>
              <a:prstGeom prst="rect">
                <a:avLst/>
              </a:prstGeom>
              <a:noFill/>
              <a:ln>
                <a:solidFill>
                  <a:srgbClr val="0000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 sz="120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grpSp>
        <p:nvGrpSpPr>
          <p:cNvPr id="54" name="群組 53"/>
          <p:cNvGrpSpPr/>
          <p:nvPr/>
        </p:nvGrpSpPr>
        <p:grpSpPr>
          <a:xfrm>
            <a:off x="0" y="692696"/>
            <a:ext cx="4907360" cy="3312368"/>
            <a:chOff x="4236640" y="692696"/>
            <a:chExt cx="4907360" cy="3312368"/>
          </a:xfrm>
        </p:grpSpPr>
        <p:grpSp>
          <p:nvGrpSpPr>
            <p:cNvPr id="50" name="群組 49"/>
            <p:cNvGrpSpPr/>
            <p:nvPr/>
          </p:nvGrpSpPr>
          <p:grpSpPr>
            <a:xfrm>
              <a:off x="4236640" y="1124744"/>
              <a:ext cx="4907360" cy="2880320"/>
              <a:chOff x="4236640" y="1124744"/>
              <a:chExt cx="4907360" cy="2880320"/>
            </a:xfrm>
          </p:grpSpPr>
          <p:graphicFrame>
            <p:nvGraphicFramePr>
              <p:cNvPr id="30" name="資料庫圖表 29"/>
              <p:cNvGraphicFramePr/>
              <p:nvPr/>
            </p:nvGraphicFramePr>
            <p:xfrm>
              <a:off x="4236640" y="1124744"/>
              <a:ext cx="4907360" cy="288032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4" r:lo="rId5" r:qs="rId6" r:cs="rId7"/>
              </a:graphicData>
            </a:graphic>
          </p:graphicFrame>
          <p:grpSp>
            <p:nvGrpSpPr>
              <p:cNvPr id="2" name="群組 30"/>
              <p:cNvGrpSpPr>
                <a:grpSpLocks/>
              </p:cNvGrpSpPr>
              <p:nvPr/>
            </p:nvGrpSpPr>
            <p:grpSpPr bwMode="auto">
              <a:xfrm>
                <a:off x="5220072" y="1700808"/>
                <a:ext cx="2736850" cy="2159000"/>
                <a:chOff x="3235615" y="2179290"/>
                <a:chExt cx="3073842" cy="2536403"/>
              </a:xfrm>
            </p:grpSpPr>
            <p:pic>
              <p:nvPicPr>
                <p:cNvPr id="32" name="圖片 31" descr="CSR.jpg"/>
                <p:cNvPicPr>
                  <a:picLocks noChangeAspect="1"/>
                </p:cNvPicPr>
                <p:nvPr/>
              </p:nvPicPr>
              <p:blipFill>
                <a:blip r:embed="rId9" cstate="print">
                  <a:lum bright="-10000"/>
                </a:blip>
                <a:stretch>
                  <a:fillRect/>
                </a:stretch>
              </p:blipFill>
              <p:spPr>
                <a:xfrm>
                  <a:off x="3235615" y="2179290"/>
                  <a:ext cx="3073842" cy="2536403"/>
                </a:xfrm>
                <a:prstGeom prst="ellipse">
                  <a:avLst/>
                </a:prstGeom>
                <a:ln>
                  <a:noFill/>
                </a:ln>
                <a:effectLst>
                  <a:softEdge rad="317500"/>
                </a:effectLst>
              </p:spPr>
            </p:pic>
            <p:sp>
              <p:nvSpPr>
                <p:cNvPr id="33" name="文字方塊 32"/>
                <p:cNvSpPr txBox="1"/>
                <p:nvPr/>
              </p:nvSpPr>
              <p:spPr>
                <a:xfrm>
                  <a:off x="3384075" y="2771457"/>
                  <a:ext cx="2743992" cy="902661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>
                    <a:defRPr/>
                  </a:pPr>
                  <a:r>
                    <a:rPr lang="en-US" altLang="zh-TW" sz="2200" b="1" dirty="0">
                      <a:solidFill>
                        <a:schemeClr val="accent3"/>
                      </a:solidFill>
                    </a:rPr>
                    <a:t>CSR</a:t>
                  </a:r>
                </a:p>
                <a:p>
                  <a:pPr>
                    <a:defRPr/>
                  </a:pPr>
                  <a:r>
                    <a:rPr lang="zh-TW" altLang="en-US" sz="2200" b="1" dirty="0">
                      <a:solidFill>
                        <a:schemeClr val="accent3"/>
                      </a:solidFill>
                      <a:latin typeface="微軟正黑體" pitchFamily="34" charset="-120"/>
                      <a:ea typeface="微軟正黑體" pitchFamily="34" charset="-120"/>
                    </a:rPr>
                    <a:t>企業社會責任政策</a:t>
                  </a:r>
                </a:p>
              </p:txBody>
            </p:sp>
          </p:grpSp>
        </p:grpSp>
        <p:grpSp>
          <p:nvGrpSpPr>
            <p:cNvPr id="51" name="群組 42"/>
            <p:cNvGrpSpPr>
              <a:grpSpLocks/>
            </p:cNvGrpSpPr>
            <p:nvPr/>
          </p:nvGrpSpPr>
          <p:grpSpPr bwMode="auto">
            <a:xfrm>
              <a:off x="4427984" y="692696"/>
              <a:ext cx="4506780" cy="3312368"/>
              <a:chOff x="323528" y="4725144"/>
              <a:chExt cx="1998462" cy="1008112"/>
            </a:xfrm>
          </p:grpSpPr>
          <p:sp>
            <p:nvSpPr>
              <p:cNvPr id="52" name="矩形 51"/>
              <p:cNvSpPr/>
              <p:nvPr/>
            </p:nvSpPr>
            <p:spPr>
              <a:xfrm>
                <a:off x="323528" y="4725144"/>
                <a:ext cx="1998462" cy="153408"/>
              </a:xfrm>
              <a:prstGeom prst="rect">
                <a:avLst/>
              </a:prstGeom>
              <a:solidFill>
                <a:srgbClr val="000099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TW" altLang="en-US" sz="1800" dirty="0" smtClean="0">
                    <a:latin typeface="微軟正黑體" pitchFamily="34" charset="-120"/>
                    <a:ea typeface="微軟正黑體" pitchFamily="34" charset="-120"/>
                  </a:rPr>
                  <a:t>企業社會責任政策</a:t>
                </a:r>
                <a:endParaRPr lang="zh-TW" altLang="en-US" sz="1800" dirty="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323528" y="4900468"/>
                <a:ext cx="1979712" cy="832788"/>
              </a:xfrm>
              <a:prstGeom prst="rect">
                <a:avLst/>
              </a:prstGeom>
              <a:noFill/>
              <a:ln>
                <a:solidFill>
                  <a:srgbClr val="0000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 sz="120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pic>
        <p:nvPicPr>
          <p:cNvPr id="36" name="圖片 17" descr="DSC_1923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932040" y="2708920"/>
            <a:ext cx="1872000" cy="1179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圖片 23" descr="DSC_1542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946081" y="1381676"/>
            <a:ext cx="1872208" cy="1250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520498\Desktop\大自然嬉遊記2015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948264" y="1340769"/>
            <a:ext cx="1872208" cy="2592288"/>
          </a:xfrm>
          <a:prstGeom prst="rect">
            <a:avLst/>
          </a:prstGeom>
          <a:noFill/>
        </p:spPr>
      </p:pic>
      <p:pic>
        <p:nvPicPr>
          <p:cNvPr id="1027" name="Picture 3" descr="C:\Users\520498\Desktop\創新風雲賞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339752" y="4603452"/>
            <a:ext cx="8761413" cy="1993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latin typeface="+mn-lt"/>
                <a:ea typeface="微軟正黑體" pitchFamily="34" charset="-120"/>
              </a:rPr>
              <a:t>議程說明</a:t>
            </a:r>
          </a:p>
        </p:txBody>
      </p:sp>
      <p:sp>
        <p:nvSpPr>
          <p:cNvPr id="12" name="矩形 11"/>
          <p:cNvSpPr/>
          <p:nvPr/>
        </p:nvSpPr>
        <p:spPr>
          <a:xfrm>
            <a:off x="0" y="1557338"/>
            <a:ext cx="5013325" cy="217805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8748713" y="1557338"/>
            <a:ext cx="395287" cy="2159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4581" name="矩形 15"/>
          <p:cNvSpPr>
            <a:spLocks noChangeArrowheads="1"/>
          </p:cNvSpPr>
          <p:nvPr/>
        </p:nvSpPr>
        <p:spPr bwMode="auto">
          <a:xfrm>
            <a:off x="179388" y="2492375"/>
            <a:ext cx="48244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48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兩岸車市展望</a:t>
            </a:r>
            <a:endParaRPr lang="en-US" altLang="zh-TW" sz="48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3789363"/>
            <a:ext cx="9144000" cy="14287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203" name="AutoShape 6"/>
          <p:cNvSpPr>
            <a:spLocks noChangeArrowheads="1"/>
          </p:cNvSpPr>
          <p:nvPr/>
        </p:nvSpPr>
        <p:spPr bwMode="gray">
          <a:xfrm>
            <a:off x="179388" y="1700213"/>
            <a:ext cx="754062" cy="806450"/>
          </a:xfrm>
          <a:prstGeom prst="roundRect">
            <a:avLst>
              <a:gd name="adj" fmla="val 0"/>
            </a:avLst>
          </a:prstGeom>
          <a:solidFill>
            <a:srgbClr val="C00000"/>
          </a:solidFill>
          <a:ln w="5715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 sz="54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endParaRPr lang="zh-TW" altLang="en-US" sz="5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4584" name="Picture 12" descr="http://img.autonet.com.tw/news/img/2013/12/bb31203911.jpg"/>
          <p:cNvPicPr>
            <a:picLocks noChangeAspect="1" noChangeArrowheads="1"/>
          </p:cNvPicPr>
          <p:nvPr/>
        </p:nvPicPr>
        <p:blipFill>
          <a:blip r:embed="rId2" cstate="print"/>
          <a:srcRect r="89" b="-21"/>
          <a:stretch>
            <a:fillRect/>
          </a:stretch>
        </p:blipFill>
        <p:spPr bwMode="auto">
          <a:xfrm>
            <a:off x="5076825" y="1557338"/>
            <a:ext cx="358457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0768"/>
            <a:ext cx="9607550" cy="351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矩形 10"/>
          <p:cNvSpPr/>
          <p:nvPr/>
        </p:nvSpPr>
        <p:spPr>
          <a:xfrm>
            <a:off x="1979613" y="4149725"/>
            <a:ext cx="5472112" cy="2016125"/>
          </a:xfrm>
          <a:prstGeom prst="rect">
            <a:avLst/>
          </a:prstGeom>
          <a:noFill/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4625" indent="-174625" algn="just">
              <a:spcBef>
                <a:spcPts val="600"/>
              </a:spcBef>
              <a:buFont typeface="+mj-lt"/>
              <a:buAutoNum type="arabicPeriod"/>
              <a:defRPr/>
            </a:pPr>
            <a:endParaRPr lang="en-US" altLang="zh-TW" sz="16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latin typeface="+mn-lt"/>
                <a:ea typeface="微軟正黑體" pitchFamily="34" charset="-120"/>
              </a:rPr>
              <a:t>台灣汽車市場銷售近況</a:t>
            </a:r>
          </a:p>
        </p:txBody>
      </p:sp>
      <p:sp>
        <p:nvSpPr>
          <p:cNvPr id="12" name="矩形 11"/>
          <p:cNvSpPr/>
          <p:nvPr/>
        </p:nvSpPr>
        <p:spPr>
          <a:xfrm>
            <a:off x="0" y="4991120"/>
            <a:ext cx="9324528" cy="12239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68288" indent="-268288">
              <a:lnSpc>
                <a:spcPct val="150000"/>
              </a:lnSpc>
              <a:buFontTx/>
              <a:buAutoNum type="arabicPeriod"/>
              <a:defRPr/>
            </a:pPr>
            <a:r>
              <a:rPr lang="zh-TW" altLang="en-US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經濟成長率未如預期，貨物稅政策議題亦造成消費者觀望等待，預估全年</a:t>
            </a:r>
            <a:r>
              <a:rPr lang="en-US" altLang="zh-TW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TIV</a:t>
            </a:r>
            <a:r>
              <a:rPr lang="zh-TW" altLang="en-US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略低於去年。</a:t>
            </a:r>
            <a:endParaRPr lang="en-US" altLang="zh-TW" sz="20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68288" indent="-268288">
              <a:lnSpc>
                <a:spcPct val="150000"/>
              </a:lnSpc>
              <a:buFontTx/>
              <a:buAutoNum type="arabicPeriod"/>
              <a:tabLst>
                <a:tab pos="268288" algn="l"/>
              </a:tabLst>
              <a:defRPr/>
            </a:pPr>
            <a:r>
              <a:rPr lang="zh-TW" altLang="en-US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截至</a:t>
            </a:r>
            <a:r>
              <a:rPr lang="en-US" altLang="zh-TW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zh-TW" altLang="en-US" sz="20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，總市場較去年</a:t>
            </a:r>
            <a:r>
              <a:rPr lang="zh-TW" altLang="en-US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同期衰退</a:t>
            </a:r>
            <a:r>
              <a:rPr lang="en-US" altLang="zh-TW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1.25%</a:t>
            </a:r>
            <a:r>
              <a:rPr lang="zh-TW" altLang="en-US" sz="20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。預估全年總市場</a:t>
            </a:r>
            <a:r>
              <a:rPr lang="zh-TW" altLang="en-US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銷售達</a:t>
            </a:r>
            <a:r>
              <a:rPr lang="en-US" altLang="zh-TW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41.0</a:t>
            </a:r>
            <a:r>
              <a:rPr lang="zh-TW" altLang="en-US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萬輛。</a:t>
            </a:r>
            <a:endParaRPr lang="en-US" altLang="zh-TW" sz="20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956375" y="2552132"/>
            <a:ext cx="559663" cy="1525164"/>
          </a:xfrm>
          <a:prstGeom prst="rect">
            <a:avLst/>
          </a:prstGeom>
          <a:noFill/>
          <a:ln w="2540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3" name="文字方塊 7"/>
          <p:cNvSpPr txBox="1">
            <a:spLocks noChangeArrowheads="1"/>
          </p:cNvSpPr>
          <p:nvPr/>
        </p:nvSpPr>
        <p:spPr bwMode="auto">
          <a:xfrm>
            <a:off x="7812360" y="2132856"/>
            <a:ext cx="935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800" b="1" dirty="0" smtClean="0">
                <a:solidFill>
                  <a:srgbClr val="0000FF"/>
                </a:solidFill>
              </a:rPr>
              <a:t>(41.0)</a:t>
            </a:r>
            <a:endParaRPr lang="zh-TW" altLang="en-US" sz="1800" b="1" dirty="0">
              <a:solidFill>
                <a:srgbClr val="0000FF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83568" y="4509120"/>
            <a:ext cx="22044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>
                <a:latin typeface="微軟正黑體" pitchFamily="34" charset="-120"/>
                <a:ea typeface="微軟正黑體" pitchFamily="34" charset="-120"/>
              </a:rPr>
              <a:t>※</a:t>
            </a:r>
            <a:r>
              <a:rPr lang="zh-TW" altLang="en-US" sz="1600" dirty="0" smtClean="0">
                <a:latin typeface="微軟正黑體" pitchFamily="34" charset="-120"/>
                <a:ea typeface="微軟正黑體" pitchFamily="34" charset="-120"/>
              </a:rPr>
              <a:t>市場銷售量不含重車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759091" y="4509120"/>
            <a:ext cx="989373" cy="338554"/>
          </a:xfrm>
          <a:prstGeom prst="rect">
            <a:avLst/>
          </a:prstGeom>
          <a:solidFill>
            <a:srgbClr val="FFFFFF"/>
          </a:solidFill>
        </p:spPr>
        <p:txBody>
          <a:bodyPr wrap="none" rtlCol="0">
            <a:spAutoFit/>
          </a:bodyPr>
          <a:lstStyle/>
          <a:p>
            <a:r>
              <a:rPr lang="en-US" altLang="zh-TW" sz="1600" dirty="0" smtClean="0"/>
              <a:t>(1~10</a:t>
            </a:r>
            <a:r>
              <a:rPr lang="zh-TW" altLang="en-US" sz="1600" dirty="0" smtClean="0"/>
              <a:t>月</a:t>
            </a:r>
            <a:r>
              <a:rPr lang="en-US" altLang="zh-TW" sz="1600" dirty="0" smtClean="0"/>
              <a:t>)</a:t>
            </a:r>
            <a:endParaRPr lang="zh-TW" alt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4869" y="692696"/>
            <a:ext cx="9523413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7" name="矩形 26"/>
          <p:cNvSpPr/>
          <p:nvPr/>
        </p:nvSpPr>
        <p:spPr>
          <a:xfrm>
            <a:off x="539750" y="3860800"/>
            <a:ext cx="8208963" cy="259238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FFCC"/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latin typeface="+mn-lt"/>
                <a:ea typeface="微軟正黑體" pitchFamily="34" charset="-120"/>
              </a:rPr>
              <a:t>大陸汽車市場銷售近況</a:t>
            </a:r>
          </a:p>
        </p:txBody>
      </p:sp>
      <p:sp>
        <p:nvSpPr>
          <p:cNvPr id="25604" name="Text Box 8"/>
          <p:cNvSpPr txBox="1">
            <a:spLocks noChangeArrowheads="1"/>
          </p:cNvSpPr>
          <p:nvPr/>
        </p:nvSpPr>
        <p:spPr bwMode="gray">
          <a:xfrm>
            <a:off x="362159" y="1916145"/>
            <a:ext cx="8458200" cy="646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zh-TW" altLang="en-US" sz="3600" b="1">
              <a:ea typeface="標楷體" pitchFamily="65" charset="-120"/>
            </a:endParaRPr>
          </a:p>
        </p:txBody>
      </p:sp>
      <p:sp>
        <p:nvSpPr>
          <p:cNvPr id="25605" name="文字方塊 21"/>
          <p:cNvSpPr txBox="1">
            <a:spLocks noChangeArrowheads="1"/>
          </p:cNvSpPr>
          <p:nvPr/>
        </p:nvSpPr>
        <p:spPr bwMode="auto">
          <a:xfrm>
            <a:off x="441284" y="3521323"/>
            <a:ext cx="44640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※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市場銷售量包含乘用車及商用車</a:t>
            </a:r>
          </a:p>
        </p:txBody>
      </p:sp>
      <p:sp>
        <p:nvSpPr>
          <p:cNvPr id="10" name="矩形 9"/>
          <p:cNvSpPr/>
          <p:nvPr/>
        </p:nvSpPr>
        <p:spPr>
          <a:xfrm>
            <a:off x="7596188" y="4365625"/>
            <a:ext cx="792162" cy="3603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1" name="文字方塊 8"/>
          <p:cNvSpPr txBox="1">
            <a:spLocks noChangeArrowheads="1"/>
          </p:cNvSpPr>
          <p:nvPr/>
        </p:nvSpPr>
        <p:spPr bwMode="auto">
          <a:xfrm>
            <a:off x="900113" y="4941888"/>
            <a:ext cx="4392612" cy="55399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lnSpc>
                <a:spcPts val="3600"/>
              </a:lnSpc>
              <a:spcBef>
                <a:spcPts val="600"/>
              </a:spcBef>
              <a:defRPr/>
            </a:pPr>
            <a:r>
              <a:rPr lang="en-US" altLang="zh-TW" sz="24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1-10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銷售實績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en-US" altLang="zh-TW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77.0 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萬輛</a:t>
            </a:r>
            <a:endParaRPr lang="en-US" altLang="zh-TW" sz="24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25610" name="群組 23"/>
          <p:cNvGrpSpPr>
            <a:grpSpLocks/>
          </p:cNvGrpSpPr>
          <p:nvPr/>
        </p:nvGrpSpPr>
        <p:grpSpPr bwMode="auto">
          <a:xfrm>
            <a:off x="6011864" y="4077072"/>
            <a:ext cx="2778458" cy="2188919"/>
            <a:chOff x="5578475" y="908720"/>
            <a:chExt cx="2406633" cy="2409420"/>
          </a:xfrm>
        </p:grpSpPr>
        <p:sp>
          <p:nvSpPr>
            <p:cNvPr id="25612" name="立方體 9"/>
            <p:cNvSpPr>
              <a:spLocks noChangeArrowheads="1"/>
            </p:cNvSpPr>
            <p:nvPr/>
          </p:nvSpPr>
          <p:spPr bwMode="auto">
            <a:xfrm>
              <a:off x="6672263" y="1596219"/>
              <a:ext cx="1010393" cy="1352438"/>
            </a:xfrm>
            <a:prstGeom prst="cube">
              <a:avLst>
                <a:gd name="adj" fmla="val 18560"/>
              </a:avLst>
            </a:prstGeom>
            <a:gradFill rotWithShape="0">
              <a:gsLst>
                <a:gs pos="0">
                  <a:srgbClr val="DA8200"/>
                </a:gs>
                <a:gs pos="100000">
                  <a:srgbClr val="FFFF66"/>
                </a:gs>
              </a:gsLst>
              <a:lin ang="18900000" scaled="1"/>
            </a:gra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zh-TW" altLang="en-US" sz="1200" b="1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5613" name="Text Box 5"/>
            <p:cNvSpPr txBox="1">
              <a:spLocks noChangeArrowheads="1"/>
            </p:cNvSpPr>
            <p:nvPr/>
          </p:nvSpPr>
          <p:spPr bwMode="auto">
            <a:xfrm>
              <a:off x="5745040" y="1292043"/>
              <a:ext cx="870363" cy="646084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en-US" altLang="zh-TW" sz="1600" b="1" dirty="0" smtClean="0">
                  <a:latin typeface="微軟正黑體" pitchFamily="34" charset="-120"/>
                  <a:ea typeface="微軟正黑體" pitchFamily="34" charset="-120"/>
                </a:rPr>
                <a:t>95.4 </a:t>
              </a:r>
              <a:r>
                <a:rPr lang="zh-TW" altLang="en-US" sz="1600" b="1" dirty="0">
                  <a:latin typeface="微軟正黑體" pitchFamily="34" charset="-120"/>
                  <a:ea typeface="微軟正黑體" pitchFamily="34" charset="-120"/>
                </a:rPr>
                <a:t>萬台</a:t>
              </a:r>
            </a:p>
          </p:txBody>
        </p:sp>
        <p:sp>
          <p:nvSpPr>
            <p:cNvPr id="25614" name="Text Box 5"/>
            <p:cNvSpPr txBox="1">
              <a:spLocks noChangeArrowheads="1"/>
            </p:cNvSpPr>
            <p:nvPr/>
          </p:nvSpPr>
          <p:spPr bwMode="auto">
            <a:xfrm>
              <a:off x="6639048" y="908720"/>
              <a:ext cx="1346060" cy="375059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square" lIns="90000" tIns="46800" rIns="90000" bIns="46800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zh-TW" altLang="en-US" sz="1600" b="1" dirty="0">
                  <a:latin typeface="微軟正黑體" pitchFamily="34" charset="-120"/>
                  <a:ea typeface="微軟正黑體" pitchFamily="34" charset="-120"/>
                </a:rPr>
                <a:t> </a:t>
              </a:r>
              <a:r>
                <a:rPr lang="en-US" altLang="zh-TW" sz="1600" b="1" dirty="0">
                  <a:latin typeface="微軟正黑體" pitchFamily="34" charset="-120"/>
                  <a:ea typeface="微軟正黑體" pitchFamily="34" charset="-120"/>
                </a:rPr>
                <a:t>100</a:t>
              </a:r>
              <a:r>
                <a:rPr lang="zh-TW" altLang="en-US" sz="1600" b="1" dirty="0">
                  <a:latin typeface="微軟正黑體" pitchFamily="34" charset="-120"/>
                  <a:ea typeface="微軟正黑體" pitchFamily="34" charset="-120"/>
                </a:rPr>
                <a:t>萬</a:t>
              </a:r>
              <a:r>
                <a:rPr lang="zh-TW" altLang="en-US" sz="1600" b="1" dirty="0" smtClean="0">
                  <a:latin typeface="微軟正黑體" pitchFamily="34" charset="-120"/>
                  <a:ea typeface="微軟正黑體" pitchFamily="34" charset="-120"/>
                </a:rPr>
                <a:t>台 以上</a:t>
              </a:r>
              <a:endParaRPr lang="en-US" altLang="zh-TW" sz="1600" b="1" dirty="0" smtClean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5615" name="立方體 33"/>
            <p:cNvSpPr>
              <a:spLocks noChangeArrowheads="1"/>
            </p:cNvSpPr>
            <p:nvPr/>
          </p:nvSpPr>
          <p:spPr bwMode="auto">
            <a:xfrm>
              <a:off x="6670675" y="1250699"/>
              <a:ext cx="1006070" cy="585881"/>
            </a:xfrm>
            <a:prstGeom prst="cube">
              <a:avLst>
                <a:gd name="adj" fmla="val 35037"/>
              </a:avLst>
            </a:prstGeom>
            <a:gradFill rotWithShape="1">
              <a:gsLst>
                <a:gs pos="0">
                  <a:srgbClr val="950000"/>
                </a:gs>
                <a:gs pos="50000">
                  <a:srgbClr val="D70000"/>
                </a:gs>
                <a:gs pos="100000">
                  <a:srgbClr val="FF0000"/>
                </a:gs>
              </a:gsLst>
              <a:lin ang="18900000" scaled="1"/>
            </a:gradFill>
            <a:ln w="9525" algn="ctr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 sz="1200">
                <a:latin typeface="微軟正黑體" pitchFamily="34" charset="-120"/>
                <a:ea typeface="微軟正黑體" pitchFamily="34" charset="-120"/>
              </a:endParaRPr>
            </a:p>
          </p:txBody>
        </p:sp>
        <p:grpSp>
          <p:nvGrpSpPr>
            <p:cNvPr id="25616" name="Text Box 18"/>
            <p:cNvGrpSpPr>
              <a:grpSpLocks/>
            </p:cNvGrpSpPr>
            <p:nvPr/>
          </p:nvGrpSpPr>
          <p:grpSpPr bwMode="auto">
            <a:xfrm>
              <a:off x="6815876" y="1448614"/>
              <a:ext cx="1008062" cy="392403"/>
              <a:chOff x="5153" y="3013"/>
              <a:chExt cx="595" cy="209"/>
            </a:xfrm>
          </p:grpSpPr>
          <p:pic>
            <p:nvPicPr>
              <p:cNvPr id="25623" name="Text Box 18"/>
              <p:cNvPicPr>
                <a:picLocks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153" y="3013"/>
                <a:ext cx="595" cy="20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5624" name="Text Box 15"/>
              <p:cNvSpPr txBox="1">
                <a:spLocks noChangeArrowheads="1"/>
              </p:cNvSpPr>
              <p:nvPr/>
            </p:nvSpPr>
            <p:spPr bwMode="auto">
              <a:xfrm>
                <a:off x="5206" y="3021"/>
                <a:ext cx="359" cy="2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altLang="zh-TW" sz="1600" b="1" dirty="0" smtClean="0">
                    <a:solidFill>
                      <a:schemeClr val="bg1"/>
                    </a:solidFill>
                    <a:latin typeface="微軟正黑體" pitchFamily="34" charset="-120"/>
                    <a:ea typeface="微軟正黑體" pitchFamily="34" charset="-120"/>
                  </a:rPr>
                  <a:t>  5 %</a:t>
                </a:r>
                <a:endParaRPr lang="zh-TW" altLang="en-US" sz="1600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grpSp>
          <p:nvGrpSpPr>
            <p:cNvPr id="25617" name="向下箭號 15"/>
            <p:cNvGrpSpPr>
              <a:grpSpLocks/>
            </p:cNvGrpSpPr>
            <p:nvPr/>
          </p:nvGrpSpPr>
          <p:grpSpPr bwMode="auto">
            <a:xfrm>
              <a:off x="6766539" y="1491755"/>
              <a:ext cx="295496" cy="317500"/>
              <a:chOff x="5113" y="3045"/>
              <a:chExt cx="174" cy="169"/>
            </a:xfrm>
          </p:grpSpPr>
          <p:pic>
            <p:nvPicPr>
              <p:cNvPr id="25621" name="向下箭號 15"/>
              <p:cNvPicPr>
                <a:picLocks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5115" y="3045"/>
                <a:ext cx="172" cy="1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5622" name="Text Box 18"/>
              <p:cNvSpPr txBox="1">
                <a:spLocks noChangeArrowheads="1"/>
              </p:cNvSpPr>
              <p:nvPr/>
            </p:nvSpPr>
            <p:spPr bwMode="auto">
              <a:xfrm rot="10800000">
                <a:off x="5113" y="3095"/>
                <a:ext cx="49" cy="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TW" altLang="en-US" sz="120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sp>
          <p:nvSpPr>
            <p:cNvPr id="25618" name="立方體 20"/>
            <p:cNvSpPr>
              <a:spLocks noChangeArrowheads="1"/>
            </p:cNvSpPr>
            <p:nvPr/>
          </p:nvSpPr>
          <p:spPr bwMode="auto">
            <a:xfrm>
              <a:off x="5578475" y="1591345"/>
              <a:ext cx="1036638" cy="1357312"/>
            </a:xfrm>
            <a:prstGeom prst="cube">
              <a:avLst>
                <a:gd name="adj" fmla="val 18560"/>
              </a:avLst>
            </a:prstGeom>
            <a:gradFill rotWithShape="1">
              <a:gsLst>
                <a:gs pos="0">
                  <a:srgbClr val="004295"/>
                </a:gs>
                <a:gs pos="50000">
                  <a:srgbClr val="0063D7"/>
                </a:gs>
                <a:gs pos="100000">
                  <a:srgbClr val="0077FF"/>
                </a:gs>
              </a:gsLst>
              <a:lin ang="18900000" scaled="1"/>
            </a:gradFill>
            <a:ln w="9525" algn="ctr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 sz="120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5619" name="Text Box 18"/>
            <p:cNvSpPr txBox="1">
              <a:spLocks noChangeArrowheads="1"/>
            </p:cNvSpPr>
            <p:nvPr/>
          </p:nvSpPr>
          <p:spPr bwMode="auto">
            <a:xfrm>
              <a:off x="5594350" y="2945482"/>
              <a:ext cx="971550" cy="3726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TW" sz="1600" b="1" dirty="0" smtClean="0">
                  <a:latin typeface="微軟正黑體" pitchFamily="34" charset="-120"/>
                  <a:ea typeface="微軟正黑體" pitchFamily="34" charset="-120"/>
                </a:rPr>
                <a:t>2014</a:t>
              </a:r>
              <a:r>
                <a:rPr lang="zh-TW" altLang="en-US" sz="1600" b="1" dirty="0" smtClean="0">
                  <a:latin typeface="微軟正黑體" pitchFamily="34" charset="-120"/>
                  <a:ea typeface="微軟正黑體" pitchFamily="34" charset="-120"/>
                </a:rPr>
                <a:t>年</a:t>
              </a:r>
              <a:endParaRPr lang="en-US" altLang="zh-TW" sz="1600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5620" name="Text Box 18"/>
            <p:cNvSpPr txBox="1">
              <a:spLocks noChangeArrowheads="1"/>
            </p:cNvSpPr>
            <p:nvPr/>
          </p:nvSpPr>
          <p:spPr bwMode="auto">
            <a:xfrm>
              <a:off x="6768313" y="2928864"/>
              <a:ext cx="1027113" cy="3726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TW" sz="1600" b="1" dirty="0" smtClean="0">
                  <a:latin typeface="微軟正黑體" pitchFamily="34" charset="-120"/>
                  <a:ea typeface="微軟正黑體" pitchFamily="34" charset="-120"/>
                </a:rPr>
                <a:t>2015</a:t>
              </a:r>
              <a:r>
                <a:rPr lang="zh-TW" altLang="en-US" sz="1600" b="1" dirty="0" smtClean="0">
                  <a:latin typeface="微軟正黑體" pitchFamily="34" charset="-120"/>
                  <a:ea typeface="微軟正黑體" pitchFamily="34" charset="-120"/>
                </a:rPr>
                <a:t>年</a:t>
              </a:r>
              <a:endParaRPr lang="zh-TW" altLang="en-US" sz="1600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6" name="文字方塊 28"/>
          <p:cNvSpPr txBox="1">
            <a:spLocks noChangeArrowheads="1"/>
          </p:cNvSpPr>
          <p:nvPr/>
        </p:nvSpPr>
        <p:spPr bwMode="auto">
          <a:xfrm>
            <a:off x="-180975" y="4076700"/>
            <a:ext cx="70929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400" b="1" dirty="0">
                <a:latin typeface="+mn-lt"/>
                <a:ea typeface="微軟正黑體" pitchFamily="34" charset="-120"/>
              </a:rPr>
              <a:t>東風日產乘用車公司銷售近況</a:t>
            </a:r>
          </a:p>
        </p:txBody>
      </p:sp>
      <p:sp>
        <p:nvSpPr>
          <p:cNvPr id="29" name="矩形 28"/>
          <p:cNvSpPr/>
          <p:nvPr/>
        </p:nvSpPr>
        <p:spPr>
          <a:xfrm>
            <a:off x="7884368" y="1340768"/>
            <a:ext cx="520262" cy="1750680"/>
          </a:xfrm>
          <a:prstGeom prst="rect">
            <a:avLst/>
          </a:prstGeom>
          <a:noFill/>
          <a:ln w="2540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0" name="文字方塊 7"/>
          <p:cNvSpPr txBox="1">
            <a:spLocks noChangeArrowheads="1"/>
          </p:cNvSpPr>
          <p:nvPr/>
        </p:nvSpPr>
        <p:spPr bwMode="auto">
          <a:xfrm>
            <a:off x="7668344" y="899428"/>
            <a:ext cx="15476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sz="1800" b="1" dirty="0" smtClean="0">
                <a:solidFill>
                  <a:srgbClr val="0000FF"/>
                </a:solidFill>
              </a:rPr>
              <a:t>(2,450~)</a:t>
            </a:r>
            <a:endParaRPr lang="zh-TW" altLang="en-US" sz="1800" b="1" dirty="0">
              <a:solidFill>
                <a:srgbClr val="0000FF"/>
              </a:solidFill>
            </a:endParaRPr>
          </a:p>
        </p:txBody>
      </p:sp>
      <p:sp>
        <p:nvSpPr>
          <p:cNvPr id="32" name="文字方塊 25"/>
          <p:cNvSpPr txBox="1">
            <a:spLocks noChangeArrowheads="1"/>
          </p:cNvSpPr>
          <p:nvPr/>
        </p:nvSpPr>
        <p:spPr bwMode="auto">
          <a:xfrm>
            <a:off x="7676121" y="3584049"/>
            <a:ext cx="1072343" cy="27699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TW" altLang="en-US" sz="1100" dirty="0">
                <a:latin typeface="微軟正黑體" pitchFamily="34" charset="-120"/>
                <a:ea typeface="微軟正黑體" pitchFamily="34" charset="-120"/>
              </a:rPr>
              <a:t>（</a:t>
            </a:r>
            <a:r>
              <a:rPr lang="en-US" altLang="zh-TW" sz="12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1200" dirty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1200" dirty="0" smtClean="0">
                <a:latin typeface="微軟正黑體" pitchFamily="34" charset="-120"/>
                <a:ea typeface="微軟正黑體" pitchFamily="34" charset="-120"/>
              </a:rPr>
              <a:t>~10</a:t>
            </a:r>
            <a:r>
              <a:rPr lang="zh-TW" altLang="en-US" sz="1200" dirty="0" smtClean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zh-TW" altLang="en-US" sz="1200" dirty="0">
                <a:latin typeface="微軟正黑體" pitchFamily="34" charset="-120"/>
                <a:ea typeface="微軟正黑體" pitchFamily="34" charset="-120"/>
              </a:rPr>
              <a:t>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圖片 7" descr="裕隆日產汽車大合照.jpg"/>
          <p:cNvPicPr>
            <a:picLocks noChangeAspect="1"/>
          </p:cNvPicPr>
          <p:nvPr/>
        </p:nvPicPr>
        <p:blipFill>
          <a:blip r:embed="rId2" cstate="print"/>
          <a:srcRect t="11389" b="7304"/>
          <a:stretch>
            <a:fillRect/>
          </a:stretch>
        </p:blipFill>
        <p:spPr bwMode="auto">
          <a:xfrm>
            <a:off x="0" y="1340768"/>
            <a:ext cx="9144000" cy="3600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627" name="文字方塊 3"/>
          <p:cNvGrpSpPr>
            <a:grpSpLocks/>
          </p:cNvGrpSpPr>
          <p:nvPr/>
        </p:nvGrpSpPr>
        <p:grpSpPr bwMode="auto">
          <a:xfrm>
            <a:off x="-6350" y="333375"/>
            <a:ext cx="6315075" cy="468313"/>
            <a:chOff x="-4" y="461"/>
            <a:chExt cx="3978" cy="295"/>
          </a:xfrm>
        </p:grpSpPr>
        <p:pic>
          <p:nvPicPr>
            <p:cNvPr id="26630" name="文字方塊 3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4" y="461"/>
              <a:ext cx="3978" cy="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631" name="Text Box 4"/>
            <p:cNvSpPr txBox="1">
              <a:spLocks noChangeArrowheads="1"/>
            </p:cNvSpPr>
            <p:nvPr/>
          </p:nvSpPr>
          <p:spPr bwMode="auto">
            <a:xfrm>
              <a:off x="0" y="463"/>
              <a:ext cx="3969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TW" sz="24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THANK</a:t>
              </a:r>
              <a:r>
                <a:rPr lang="zh-TW" altLang="en-US" sz="24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 </a:t>
              </a:r>
              <a:r>
                <a:rPr lang="en-US" altLang="zh-TW" sz="24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YOU</a:t>
              </a:r>
              <a:r>
                <a:rPr lang="zh-TW" altLang="en-US" sz="24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 </a:t>
              </a:r>
              <a:r>
                <a:rPr lang="en-US" altLang="zh-TW" sz="24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FOR</a:t>
              </a:r>
              <a:r>
                <a:rPr lang="zh-TW" altLang="en-US" sz="24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 </a:t>
              </a:r>
              <a:r>
                <a:rPr lang="en-US" altLang="zh-TW" sz="24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YOUR</a:t>
              </a:r>
              <a:r>
                <a:rPr lang="zh-TW" altLang="en-US" sz="24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 </a:t>
              </a:r>
              <a:r>
                <a:rPr lang="en-US" altLang="zh-TW" sz="24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ATTENTION</a:t>
              </a:r>
              <a:endParaRPr lang="zh-TW" altLang="en-US" sz="24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cxnSp>
        <p:nvCxnSpPr>
          <p:cNvPr id="5" name="直線接點 4"/>
          <p:cNvCxnSpPr/>
          <p:nvPr/>
        </p:nvCxnSpPr>
        <p:spPr>
          <a:xfrm>
            <a:off x="0" y="869950"/>
            <a:ext cx="6300788" cy="0"/>
          </a:xfrm>
          <a:prstGeom prst="line">
            <a:avLst/>
          </a:prstGeom>
          <a:ln w="635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914" name="Picture 2" descr="C:\Users\520498\Desktop\QA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933056"/>
            <a:ext cx="4067944" cy="2714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預設簡報設計">
  <a:themeElements>
    <a:clrScheme name="1_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155544</TotalTime>
  <Words>964</Words>
  <Application>Microsoft Office PowerPoint</Application>
  <PresentationFormat>如螢幕大小 (4:3)</PresentationFormat>
  <Paragraphs>170</Paragraphs>
  <Slides>25</Slides>
  <Notes>2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25</vt:i4>
      </vt:variant>
    </vt:vector>
  </HeadingPairs>
  <TitlesOfParts>
    <vt:vector size="27" baseType="lpstr">
      <vt:lpstr>1_預設簡報設計</vt:lpstr>
      <vt:lpstr>Worksheet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  <vt:lpstr>投影片 23</vt:lpstr>
      <vt:lpstr>投影片 24</vt:lpstr>
      <vt:lpstr>投影片 25</vt:lpstr>
    </vt:vector>
  </TitlesOfParts>
  <Company>yulon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520029</dc:creator>
  <cp:lastModifiedBy>520498</cp:lastModifiedBy>
  <cp:revision>4111</cp:revision>
  <dcterms:created xsi:type="dcterms:W3CDTF">2008-05-27T02:40:50Z</dcterms:created>
  <dcterms:modified xsi:type="dcterms:W3CDTF">2015-11-19T02:15:12Z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000800b01f000000000001024120</vt:lpwstr>
  </property>
</Properties>
</file>